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77" r:id="rId2"/>
    <p:sldId id="358" r:id="rId3"/>
    <p:sldId id="378" r:id="rId4"/>
    <p:sldId id="379" r:id="rId5"/>
    <p:sldId id="381" r:id="rId6"/>
    <p:sldId id="357" r:id="rId7"/>
    <p:sldId id="403" r:id="rId8"/>
    <p:sldId id="382" r:id="rId9"/>
    <p:sldId id="355" r:id="rId10"/>
    <p:sldId id="340" r:id="rId11"/>
    <p:sldId id="401" r:id="rId12"/>
    <p:sldId id="380" r:id="rId13"/>
    <p:sldId id="400" r:id="rId14"/>
    <p:sldId id="383" r:id="rId15"/>
    <p:sldId id="336" r:id="rId16"/>
    <p:sldId id="341" r:id="rId17"/>
    <p:sldId id="384" r:id="rId18"/>
    <p:sldId id="333" r:id="rId19"/>
    <p:sldId id="385" r:id="rId20"/>
    <p:sldId id="389" r:id="rId21"/>
    <p:sldId id="390" r:id="rId22"/>
    <p:sldId id="366" r:id="rId23"/>
    <p:sldId id="365" r:id="rId24"/>
    <p:sldId id="392" r:id="rId25"/>
    <p:sldId id="354" r:id="rId26"/>
    <p:sldId id="393" r:id="rId27"/>
    <p:sldId id="396" r:id="rId28"/>
    <p:sldId id="397" r:id="rId29"/>
    <p:sldId id="399" r:id="rId30"/>
    <p:sldId id="398" r:id="rId31"/>
    <p:sldId id="363" r:id="rId32"/>
    <p:sldId id="387" r:id="rId33"/>
    <p:sldId id="386" r:id="rId34"/>
    <p:sldId id="373" r:id="rId35"/>
    <p:sldId id="353" r:id="rId36"/>
    <p:sldId id="281" r:id="rId37"/>
    <p:sldId id="361" r:id="rId38"/>
    <p:sldId id="37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5BA2F-FBEA-49B7-BBE1-A6AE1F8E9EC1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AAF23-E4AD-4ED6-ACD8-9888CD17E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58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99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16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0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16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5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14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19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77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48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43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96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A51D1-14E0-4C71-BBD4-E6C7560ECD8C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16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564904"/>
            <a:ext cx="5331796" cy="1143000"/>
          </a:xfrm>
        </p:spPr>
        <p:txBody>
          <a:bodyPr>
            <a:noAutofit/>
          </a:bodyPr>
          <a:lstStyle/>
          <a:p>
            <a:r>
              <a:rPr lang="uk-UA" sz="6000" b="1" u="sng" dirty="0" smtClean="0"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Тема:</a:t>
            </a:r>
            <a:r>
              <a:rPr lang="uk-UA" sz="6000" b="1" dirty="0" smtClean="0"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FF00"/>
                </a:solidFill>
              </a:rPr>
              <a:t/>
            </a:r>
            <a:br>
              <a:rPr lang="uk-UA" sz="6000" b="1" dirty="0" smtClean="0"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FF00"/>
                </a:solidFill>
              </a:rPr>
            </a:br>
            <a:r>
              <a:rPr lang="uk-UA" sz="6000" b="1" dirty="0" smtClean="0"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FF00"/>
                </a:solidFill>
              </a:rPr>
              <a:t>Спинномозкові </a:t>
            </a:r>
            <a:r>
              <a:rPr lang="uk-UA" sz="6000" b="1" dirty="0"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FF00"/>
                </a:solidFill>
              </a:rPr>
              <a:t>сплетення і периферичні нерви </a:t>
            </a:r>
            <a:endParaRPr lang="ru-RU" sz="6000" b="1" dirty="0"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16" t="15381" r="3339" b="3729"/>
          <a:stretch/>
        </p:blipFill>
        <p:spPr bwMode="auto">
          <a:xfrm>
            <a:off x="179512" y="980728"/>
            <a:ext cx="35283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938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1" r="18662"/>
          <a:stretch/>
        </p:blipFill>
        <p:spPr bwMode="auto">
          <a:xfrm>
            <a:off x="3563888" y="548680"/>
            <a:ext cx="5573362" cy="630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820"/>
            <a:ext cx="8229600" cy="67987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Рухові </a:t>
            </a:r>
            <a:r>
              <a:rPr lang="uk-UA" b="1" dirty="0">
                <a:solidFill>
                  <a:srgbClr val="C00000"/>
                </a:solidFill>
              </a:rPr>
              <a:t>нерви шийного сплетення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483" y="620688"/>
            <a:ext cx="34024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u="sng" dirty="0" err="1" smtClean="0"/>
              <a:t>Короткі</a:t>
            </a:r>
            <a:r>
              <a:rPr lang="ru-RU" u="sng" dirty="0" smtClean="0"/>
              <a:t> </a:t>
            </a:r>
            <a:r>
              <a:rPr lang="ru-RU" u="sng" dirty="0" err="1" smtClean="0"/>
              <a:t>гілки</a:t>
            </a:r>
            <a:r>
              <a:rPr lang="ru-RU" u="sng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b="1" i="1" dirty="0" err="1">
                <a:solidFill>
                  <a:srgbClr val="FF0000"/>
                </a:solidFill>
              </a:rPr>
              <a:t>rr</a:t>
            </a:r>
            <a:r>
              <a:rPr lang="uk-UA" b="1" i="1" dirty="0">
                <a:solidFill>
                  <a:srgbClr val="FF0000"/>
                </a:solidFill>
              </a:rPr>
              <a:t>. </a:t>
            </a:r>
            <a:r>
              <a:rPr lang="uk-UA" b="1" i="1" dirty="0" err="1">
                <a:solidFill>
                  <a:srgbClr val="FF0000"/>
                </a:solidFill>
              </a:rPr>
              <a:t>musculares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/>
              <a:t>от С1</a:t>
            </a:r>
            <a:r>
              <a:rPr lang="en-US" b="1" i="1" dirty="0"/>
              <a:t> </a:t>
            </a:r>
            <a:r>
              <a:rPr lang="uk-UA" i="1" dirty="0"/>
              <a:t>(</a:t>
            </a:r>
            <a:r>
              <a:rPr lang="uk-UA" dirty="0"/>
              <a:t>до</a:t>
            </a:r>
            <a:r>
              <a:rPr lang="uk-UA" i="1" dirty="0"/>
              <a:t> </a:t>
            </a:r>
            <a:r>
              <a:rPr lang="uk-UA" i="1" dirty="0" err="1"/>
              <a:t>mm</a:t>
            </a:r>
            <a:r>
              <a:rPr lang="uk-UA" i="1" dirty="0"/>
              <a:t>. </a:t>
            </a:r>
            <a:r>
              <a:rPr lang="uk-UA" i="1" dirty="0" err="1"/>
              <a:t>recti</a:t>
            </a:r>
            <a:r>
              <a:rPr lang="uk-UA" i="1" dirty="0"/>
              <a:t> </a:t>
            </a:r>
            <a:r>
              <a:rPr lang="uk-UA" i="1" dirty="0" err="1"/>
              <a:t>capitis</a:t>
            </a:r>
            <a:r>
              <a:rPr lang="uk-UA" i="1" dirty="0"/>
              <a:t> </a:t>
            </a:r>
            <a:r>
              <a:rPr lang="uk-UA" i="1" dirty="0" err="1"/>
              <a:t>anterior</a:t>
            </a:r>
            <a:r>
              <a:rPr lang="uk-UA" i="1" dirty="0"/>
              <a:t> </a:t>
            </a:r>
            <a:r>
              <a:rPr lang="uk-UA" i="1" dirty="0" err="1"/>
              <a:t>et</a:t>
            </a:r>
            <a:r>
              <a:rPr lang="uk-UA" i="1" dirty="0"/>
              <a:t> </a:t>
            </a:r>
            <a:r>
              <a:rPr lang="uk-UA" i="1" dirty="0" err="1"/>
              <a:t>lateralis</a:t>
            </a:r>
            <a:r>
              <a:rPr lang="uk-UA" i="1" dirty="0"/>
              <a:t>, m. </a:t>
            </a:r>
            <a:r>
              <a:rPr lang="uk-UA" i="1" dirty="0" err="1"/>
              <a:t>longus</a:t>
            </a:r>
            <a:r>
              <a:rPr lang="uk-UA" i="1" dirty="0"/>
              <a:t> </a:t>
            </a:r>
            <a:r>
              <a:rPr lang="uk-UA" i="1" dirty="0" err="1"/>
              <a:t>capitis</a:t>
            </a:r>
            <a:r>
              <a:rPr lang="uk-UA" i="1" dirty="0"/>
              <a:t>, </a:t>
            </a:r>
            <a:r>
              <a:rPr lang="uk-UA" i="1" dirty="0" err="1"/>
              <a:t>mm</a:t>
            </a:r>
            <a:r>
              <a:rPr lang="uk-UA" i="1" dirty="0"/>
              <a:t>. </a:t>
            </a:r>
            <a:r>
              <a:rPr lang="uk-UA" i="1" dirty="0" err="1"/>
              <a:t>intertransversarii</a:t>
            </a:r>
            <a:r>
              <a:rPr lang="uk-UA" i="1" dirty="0"/>
              <a:t> </a:t>
            </a:r>
            <a:r>
              <a:rPr lang="uk-UA" i="1" dirty="0" err="1"/>
              <a:t>anteriores</a:t>
            </a:r>
            <a:r>
              <a:rPr lang="uk-UA" i="1" dirty="0" smtClean="0"/>
              <a:t>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uk-UA" b="1" i="1" dirty="0" err="1">
                <a:solidFill>
                  <a:srgbClr val="FF0000"/>
                </a:solidFill>
              </a:rPr>
              <a:t>rr</a:t>
            </a:r>
            <a:r>
              <a:rPr lang="uk-UA" b="1" i="1" dirty="0">
                <a:solidFill>
                  <a:srgbClr val="FF0000"/>
                </a:solidFill>
              </a:rPr>
              <a:t>. </a:t>
            </a:r>
            <a:r>
              <a:rPr lang="uk-UA" b="1" i="1" dirty="0" err="1">
                <a:solidFill>
                  <a:srgbClr val="FF0000"/>
                </a:solidFill>
              </a:rPr>
              <a:t>musculares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/>
              <a:t>от С</a:t>
            </a:r>
            <a:r>
              <a:rPr lang="en-US" dirty="0"/>
              <a:t>2</a:t>
            </a:r>
            <a:r>
              <a:rPr lang="en-US" b="1" i="1" dirty="0"/>
              <a:t> </a:t>
            </a:r>
            <a:r>
              <a:rPr lang="uk-UA" i="1" dirty="0"/>
              <a:t>(</a:t>
            </a:r>
            <a:r>
              <a:rPr lang="uk-UA" dirty="0"/>
              <a:t>до</a:t>
            </a:r>
            <a:r>
              <a:rPr lang="uk-UA" i="1" dirty="0"/>
              <a:t> </a:t>
            </a:r>
            <a:r>
              <a:rPr lang="uk-UA" i="1" dirty="0" err="1"/>
              <a:t>mm</a:t>
            </a:r>
            <a:r>
              <a:rPr lang="uk-UA" i="1" dirty="0"/>
              <a:t>. </a:t>
            </a:r>
            <a:r>
              <a:rPr lang="uk-UA" i="1" dirty="0" err="1"/>
              <a:t>longus</a:t>
            </a:r>
            <a:r>
              <a:rPr lang="uk-UA" i="1" dirty="0"/>
              <a:t> </a:t>
            </a:r>
            <a:r>
              <a:rPr lang="uk-UA" i="1" dirty="0" err="1"/>
              <a:t>capitis</a:t>
            </a:r>
            <a:r>
              <a:rPr lang="uk-UA" i="1" dirty="0"/>
              <a:t> </a:t>
            </a:r>
            <a:r>
              <a:rPr lang="uk-UA" i="1" dirty="0" err="1"/>
              <a:t>et</a:t>
            </a:r>
            <a:r>
              <a:rPr lang="uk-UA" i="1" dirty="0"/>
              <a:t> </a:t>
            </a:r>
            <a:r>
              <a:rPr lang="uk-UA" i="1" dirty="0" err="1"/>
              <a:t>colli</a:t>
            </a:r>
            <a:r>
              <a:rPr lang="uk-UA" i="1" dirty="0"/>
              <a:t>, </a:t>
            </a:r>
            <a:r>
              <a:rPr lang="uk-UA" i="1" dirty="0" err="1"/>
              <a:t>mm</a:t>
            </a:r>
            <a:r>
              <a:rPr lang="uk-UA" i="1" dirty="0"/>
              <a:t>. </a:t>
            </a:r>
            <a:r>
              <a:rPr lang="uk-UA" i="1" dirty="0" err="1"/>
              <a:t>intertransversarii</a:t>
            </a:r>
            <a:r>
              <a:rPr lang="uk-UA" i="1" dirty="0"/>
              <a:t> </a:t>
            </a:r>
            <a:r>
              <a:rPr lang="uk-UA" i="1" dirty="0" err="1"/>
              <a:t>anteriores</a:t>
            </a:r>
            <a:r>
              <a:rPr lang="uk-UA" i="1" dirty="0"/>
              <a:t>)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uk-UA" b="1" i="1" dirty="0" err="1">
                <a:solidFill>
                  <a:srgbClr val="FF0000"/>
                </a:solidFill>
              </a:rPr>
              <a:t>rr</a:t>
            </a:r>
            <a:r>
              <a:rPr lang="uk-UA" b="1" i="1" dirty="0">
                <a:solidFill>
                  <a:srgbClr val="FF0000"/>
                </a:solidFill>
              </a:rPr>
              <a:t>. </a:t>
            </a:r>
            <a:r>
              <a:rPr lang="uk-UA" b="1" i="1" dirty="0" err="1">
                <a:solidFill>
                  <a:srgbClr val="FF0000"/>
                </a:solidFill>
              </a:rPr>
              <a:t>musculares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/>
              <a:t>от С3</a:t>
            </a:r>
            <a:r>
              <a:rPr lang="uk-UA" b="1" i="1" dirty="0"/>
              <a:t> </a:t>
            </a:r>
            <a:r>
              <a:rPr lang="uk-UA" i="1" dirty="0"/>
              <a:t>(</a:t>
            </a:r>
            <a:r>
              <a:rPr lang="uk-UA" dirty="0"/>
              <a:t>до</a:t>
            </a:r>
            <a:r>
              <a:rPr lang="uk-UA" i="1" dirty="0"/>
              <a:t> </a:t>
            </a:r>
            <a:r>
              <a:rPr lang="uk-UA" i="1" dirty="0" err="1"/>
              <a:t>mm</a:t>
            </a:r>
            <a:r>
              <a:rPr lang="uk-UA" i="1" dirty="0"/>
              <a:t>. </a:t>
            </a:r>
            <a:r>
              <a:rPr lang="uk-UA" i="1" dirty="0" err="1"/>
              <a:t>longus</a:t>
            </a:r>
            <a:r>
              <a:rPr lang="uk-UA" i="1" dirty="0"/>
              <a:t> </a:t>
            </a:r>
            <a:r>
              <a:rPr lang="uk-UA" i="1" dirty="0" err="1"/>
              <a:t>capitis</a:t>
            </a:r>
            <a:r>
              <a:rPr lang="uk-UA" i="1" dirty="0"/>
              <a:t> </a:t>
            </a:r>
            <a:r>
              <a:rPr lang="uk-UA" i="1" dirty="0" err="1"/>
              <a:t>et</a:t>
            </a:r>
            <a:r>
              <a:rPr lang="uk-UA" i="1" dirty="0"/>
              <a:t> </a:t>
            </a:r>
            <a:r>
              <a:rPr lang="uk-UA" i="1" dirty="0" err="1"/>
              <a:t>colli</a:t>
            </a:r>
            <a:r>
              <a:rPr lang="uk-UA" i="1" dirty="0"/>
              <a:t>, </a:t>
            </a:r>
            <a:r>
              <a:rPr lang="uk-UA" i="1" dirty="0" err="1"/>
              <a:t>mm</a:t>
            </a:r>
            <a:r>
              <a:rPr lang="uk-UA" i="1" dirty="0"/>
              <a:t>. </a:t>
            </a:r>
            <a:r>
              <a:rPr lang="uk-UA" i="1" dirty="0" err="1"/>
              <a:t>intertransversarii</a:t>
            </a:r>
            <a:r>
              <a:rPr lang="uk-UA" i="1" dirty="0"/>
              <a:t> </a:t>
            </a:r>
            <a:r>
              <a:rPr lang="uk-UA" i="1" dirty="0" err="1"/>
              <a:t>anteriores</a:t>
            </a:r>
            <a:r>
              <a:rPr lang="uk-UA" i="1" dirty="0"/>
              <a:t>, m. </a:t>
            </a:r>
            <a:r>
              <a:rPr lang="uk-UA" i="1" dirty="0" err="1"/>
              <a:t>levator</a:t>
            </a:r>
            <a:r>
              <a:rPr lang="uk-UA" i="1" dirty="0"/>
              <a:t> </a:t>
            </a:r>
            <a:r>
              <a:rPr lang="uk-UA" i="1" dirty="0" err="1"/>
              <a:t>scapulae</a:t>
            </a:r>
            <a:r>
              <a:rPr lang="uk-UA" i="1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b="1" i="1" dirty="0" err="1">
                <a:solidFill>
                  <a:srgbClr val="FF0000"/>
                </a:solidFill>
              </a:rPr>
              <a:t>rr</a:t>
            </a:r>
            <a:r>
              <a:rPr lang="uk-UA" b="1" i="1" dirty="0">
                <a:solidFill>
                  <a:srgbClr val="FF0000"/>
                </a:solidFill>
              </a:rPr>
              <a:t>. </a:t>
            </a:r>
            <a:r>
              <a:rPr lang="uk-UA" b="1" i="1" dirty="0" err="1">
                <a:solidFill>
                  <a:srgbClr val="FF0000"/>
                </a:solidFill>
              </a:rPr>
              <a:t>musculares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/>
              <a:t>от С</a:t>
            </a:r>
            <a:r>
              <a:rPr lang="en-US" dirty="0"/>
              <a:t>4</a:t>
            </a:r>
            <a:r>
              <a:rPr lang="en-US" b="1" i="1" dirty="0"/>
              <a:t> </a:t>
            </a:r>
            <a:r>
              <a:rPr lang="uk-UA" i="1" dirty="0"/>
              <a:t>(</a:t>
            </a:r>
            <a:r>
              <a:rPr lang="uk-UA" dirty="0"/>
              <a:t>до</a:t>
            </a:r>
            <a:r>
              <a:rPr lang="uk-UA" i="1" dirty="0"/>
              <a:t> </a:t>
            </a:r>
            <a:r>
              <a:rPr lang="uk-UA" i="1" dirty="0" err="1"/>
              <a:t>mm</a:t>
            </a:r>
            <a:r>
              <a:rPr lang="uk-UA" i="1" dirty="0"/>
              <a:t>. </a:t>
            </a:r>
            <a:r>
              <a:rPr lang="uk-UA" i="1" dirty="0" err="1"/>
              <a:t>longus</a:t>
            </a:r>
            <a:r>
              <a:rPr lang="uk-UA" i="1" dirty="0"/>
              <a:t> </a:t>
            </a:r>
            <a:r>
              <a:rPr lang="uk-UA" i="1" dirty="0" err="1"/>
              <a:t>capitis</a:t>
            </a:r>
            <a:r>
              <a:rPr lang="uk-UA" i="1" dirty="0"/>
              <a:t> </a:t>
            </a:r>
            <a:r>
              <a:rPr lang="uk-UA" i="1" dirty="0" err="1"/>
              <a:t>et</a:t>
            </a:r>
            <a:r>
              <a:rPr lang="uk-UA" i="1" dirty="0"/>
              <a:t> </a:t>
            </a:r>
            <a:r>
              <a:rPr lang="uk-UA" i="1" dirty="0" err="1"/>
              <a:t>colli</a:t>
            </a:r>
            <a:r>
              <a:rPr lang="uk-UA" i="1" dirty="0"/>
              <a:t>, m. </a:t>
            </a:r>
            <a:r>
              <a:rPr lang="uk-UA" i="1" dirty="0" err="1"/>
              <a:t>levator</a:t>
            </a:r>
            <a:r>
              <a:rPr lang="uk-UA" i="1" dirty="0"/>
              <a:t> </a:t>
            </a:r>
            <a:r>
              <a:rPr lang="uk-UA" i="1" dirty="0" err="1"/>
              <a:t>scapulae</a:t>
            </a:r>
            <a:r>
              <a:rPr lang="uk-UA" i="1" dirty="0"/>
              <a:t>, </a:t>
            </a:r>
            <a:r>
              <a:rPr lang="uk-UA" i="1" dirty="0" err="1"/>
              <a:t>mm</a:t>
            </a:r>
            <a:r>
              <a:rPr lang="uk-UA" i="1" dirty="0"/>
              <a:t>. </a:t>
            </a:r>
            <a:r>
              <a:rPr lang="uk-UA" i="1" dirty="0" err="1"/>
              <a:t>scaleni</a:t>
            </a:r>
            <a:r>
              <a:rPr lang="uk-UA" i="1" dirty="0"/>
              <a:t> </a:t>
            </a:r>
            <a:r>
              <a:rPr lang="uk-UA" i="1" dirty="0" err="1"/>
              <a:t>anterior</a:t>
            </a:r>
            <a:r>
              <a:rPr lang="uk-UA" i="1" dirty="0"/>
              <a:t> </a:t>
            </a:r>
            <a:r>
              <a:rPr lang="uk-UA" i="1" dirty="0" err="1"/>
              <a:t>et</a:t>
            </a:r>
            <a:r>
              <a:rPr lang="uk-UA" i="1" dirty="0"/>
              <a:t> </a:t>
            </a:r>
            <a:r>
              <a:rPr lang="uk-UA" i="1" dirty="0" err="1"/>
              <a:t>medius</a:t>
            </a:r>
            <a:r>
              <a:rPr lang="uk-UA" i="1" dirty="0" smtClean="0"/>
              <a:t>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450" y="5013176"/>
            <a:ext cx="43495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u="sng" dirty="0" err="1" smtClean="0"/>
              <a:t>Довгі</a:t>
            </a:r>
            <a:r>
              <a:rPr lang="ru-RU" u="sng" dirty="0" smtClean="0"/>
              <a:t> </a:t>
            </a:r>
            <a:r>
              <a:rPr lang="ru-RU" u="sng" dirty="0" err="1"/>
              <a:t>гілки</a:t>
            </a:r>
            <a:r>
              <a:rPr lang="ru-RU" u="sng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b="1" i="1" dirty="0">
                <a:solidFill>
                  <a:srgbClr val="FF0000"/>
                </a:solidFill>
              </a:rPr>
              <a:t>r. </a:t>
            </a:r>
            <a:r>
              <a:rPr lang="uk-UA" b="1" i="1" dirty="0" err="1">
                <a:solidFill>
                  <a:srgbClr val="FF0000"/>
                </a:solidFill>
              </a:rPr>
              <a:t>muscularіs</a:t>
            </a:r>
            <a:r>
              <a:rPr lang="uk-UA" b="1" i="1" dirty="0">
                <a:solidFill>
                  <a:srgbClr val="FF0000"/>
                </a:solidFill>
              </a:rPr>
              <a:t> </a:t>
            </a:r>
            <a:r>
              <a:rPr lang="uk-UA" dirty="0"/>
              <a:t>от С2 і волокон додаткового нерва (Х) </a:t>
            </a:r>
            <a:r>
              <a:rPr lang="uk-UA" i="1" dirty="0"/>
              <a:t>(</a:t>
            </a:r>
            <a:r>
              <a:rPr lang="uk-UA" dirty="0"/>
              <a:t>до</a:t>
            </a:r>
            <a:r>
              <a:rPr lang="uk-UA" i="1" dirty="0"/>
              <a:t> m. </a:t>
            </a:r>
            <a:r>
              <a:rPr lang="ru-RU" i="1" dirty="0" err="1" smtClean="0"/>
              <a:t>sternocleidomastoideus</a:t>
            </a:r>
            <a:r>
              <a:rPr lang="uk-UA" i="1" dirty="0" smtClean="0"/>
              <a:t>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uk-UA" b="1" i="1" dirty="0">
                <a:solidFill>
                  <a:srgbClr val="FF0000"/>
                </a:solidFill>
              </a:rPr>
              <a:t>r. </a:t>
            </a:r>
            <a:r>
              <a:rPr lang="uk-UA" b="1" i="1" dirty="0" err="1">
                <a:solidFill>
                  <a:srgbClr val="FF0000"/>
                </a:solidFill>
              </a:rPr>
              <a:t>muscularіs</a:t>
            </a:r>
            <a:r>
              <a:rPr lang="uk-UA" b="1" i="1" dirty="0">
                <a:solidFill>
                  <a:srgbClr val="FF0000"/>
                </a:solidFill>
              </a:rPr>
              <a:t> </a:t>
            </a:r>
            <a:r>
              <a:rPr lang="uk-UA" dirty="0" smtClean="0"/>
              <a:t>от С3-С4 </a:t>
            </a:r>
            <a:r>
              <a:rPr lang="uk-UA" dirty="0"/>
              <a:t>і волокон додаткового нерва (Х) </a:t>
            </a:r>
            <a:r>
              <a:rPr lang="uk-UA" i="1" dirty="0"/>
              <a:t>(</a:t>
            </a:r>
            <a:r>
              <a:rPr lang="uk-UA" dirty="0"/>
              <a:t>до</a:t>
            </a:r>
            <a:r>
              <a:rPr lang="uk-UA" i="1" dirty="0"/>
              <a:t> m. </a:t>
            </a:r>
            <a:r>
              <a:rPr lang="en-US" i="1" dirty="0"/>
              <a:t>trapezius</a:t>
            </a:r>
            <a:r>
              <a:rPr lang="uk-UA" i="1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27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4030"/>
            <a:ext cx="5124368" cy="684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n. hypogloss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 t="11152" r="31164"/>
          <a:stretch/>
        </p:blipFill>
        <p:spPr bwMode="auto">
          <a:xfrm>
            <a:off x="5159864" y="980728"/>
            <a:ext cx="3984136" cy="46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270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6" r="16135"/>
          <a:stretch/>
        </p:blipFill>
        <p:spPr bwMode="auto">
          <a:xfrm>
            <a:off x="3707904" y="411489"/>
            <a:ext cx="5436096" cy="609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4162" y="116632"/>
            <a:ext cx="422181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C00000"/>
                </a:solidFill>
              </a:rPr>
              <a:t>М’язові гілки </a:t>
            </a:r>
            <a:r>
              <a:rPr lang="uk-UA" dirty="0"/>
              <a:t>відходять також від </a:t>
            </a:r>
            <a:r>
              <a:rPr lang="uk-UA" b="1" dirty="0">
                <a:solidFill>
                  <a:srgbClr val="7030A0"/>
                </a:solidFill>
              </a:rPr>
              <a:t>шийної петлі (</a:t>
            </a:r>
            <a:r>
              <a:rPr lang="uk-UA" b="1" dirty="0" err="1">
                <a:solidFill>
                  <a:srgbClr val="7030A0"/>
                </a:solidFill>
              </a:rPr>
              <a:t>ansa</a:t>
            </a:r>
            <a:r>
              <a:rPr lang="uk-UA" b="1" dirty="0">
                <a:solidFill>
                  <a:srgbClr val="7030A0"/>
                </a:solidFill>
              </a:rPr>
              <a:t> </a:t>
            </a:r>
            <a:r>
              <a:rPr lang="uk-UA" b="1" dirty="0" err="1">
                <a:solidFill>
                  <a:srgbClr val="7030A0"/>
                </a:solidFill>
              </a:rPr>
              <a:t>cervicalis</a:t>
            </a:r>
            <a:r>
              <a:rPr lang="uk-UA" b="1" dirty="0">
                <a:solidFill>
                  <a:srgbClr val="7030A0"/>
                </a:solidFill>
              </a:rPr>
              <a:t>)</a:t>
            </a:r>
            <a:r>
              <a:rPr lang="uk-UA" dirty="0">
                <a:solidFill>
                  <a:srgbClr val="7030A0"/>
                </a:solidFill>
              </a:rPr>
              <a:t>, </a:t>
            </a:r>
            <a:r>
              <a:rPr lang="uk-UA" dirty="0"/>
              <a:t>яка утворюється при злитті </a:t>
            </a:r>
            <a:r>
              <a:rPr lang="uk-UA" i="1" dirty="0"/>
              <a:t>верхнього корінця (</a:t>
            </a:r>
            <a:r>
              <a:rPr lang="uk-UA" i="1" dirty="0" err="1"/>
              <a:t>radix</a:t>
            </a:r>
            <a:r>
              <a:rPr lang="uk-UA" i="1" dirty="0"/>
              <a:t> </a:t>
            </a:r>
            <a:r>
              <a:rPr lang="uk-UA" i="1" dirty="0" err="1"/>
              <a:t>superior</a:t>
            </a:r>
            <a:r>
              <a:rPr lang="uk-UA" i="1" dirty="0"/>
              <a:t>), </a:t>
            </a:r>
            <a:r>
              <a:rPr lang="uk-UA" dirty="0"/>
              <a:t>що йде</a:t>
            </a:r>
            <a:r>
              <a:rPr lang="uk-UA" i="1" dirty="0"/>
              <a:t> </a:t>
            </a:r>
            <a:r>
              <a:rPr lang="uk-UA" dirty="0" smtClean="0"/>
              <a:t>на своєму початку</a:t>
            </a:r>
            <a:r>
              <a:rPr lang="uk-UA" i="1" dirty="0" smtClean="0"/>
              <a:t> </a:t>
            </a:r>
            <a:r>
              <a:rPr lang="uk-UA" dirty="0" smtClean="0"/>
              <a:t>у </a:t>
            </a:r>
            <a:r>
              <a:rPr lang="uk-UA" dirty="0"/>
              <a:t>складі під’язикового нерва (ХІІ)</a:t>
            </a:r>
            <a:r>
              <a:rPr lang="uk-UA" i="1" dirty="0"/>
              <a:t> </a:t>
            </a:r>
            <a:r>
              <a:rPr lang="uk-UA" dirty="0"/>
              <a:t>та</a:t>
            </a:r>
            <a:r>
              <a:rPr lang="uk-UA" i="1" dirty="0"/>
              <a:t> нижнього корінця (</a:t>
            </a:r>
            <a:r>
              <a:rPr lang="uk-UA" i="1" dirty="0" err="1"/>
              <a:t>radix</a:t>
            </a:r>
            <a:r>
              <a:rPr lang="uk-UA" i="1" dirty="0"/>
              <a:t> </a:t>
            </a:r>
            <a:r>
              <a:rPr lang="uk-UA" i="1" dirty="0" err="1"/>
              <a:t>inferior</a:t>
            </a:r>
            <a:r>
              <a:rPr lang="uk-UA" i="1" dirty="0"/>
              <a:t>)</a:t>
            </a:r>
            <a:r>
              <a:rPr lang="uk-UA" dirty="0"/>
              <a:t>, що складається з волокон </a:t>
            </a:r>
            <a:r>
              <a:rPr lang="uk-UA" dirty="0" smtClean="0"/>
              <a:t>С1-С3. </a:t>
            </a:r>
          </a:p>
          <a:p>
            <a:r>
              <a:rPr lang="uk-UA" u="sng" dirty="0" smtClean="0"/>
              <a:t>Від </a:t>
            </a:r>
            <a:r>
              <a:rPr lang="uk-UA" u="sng" dirty="0"/>
              <a:t>спільного з під’язиковим нервом відрізка верхнього корінця </a:t>
            </a:r>
            <a:r>
              <a:rPr lang="uk-UA" u="sng" dirty="0" smtClean="0"/>
              <a:t>відходить: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i="1" dirty="0" smtClean="0">
                <a:solidFill>
                  <a:srgbClr val="FF0000"/>
                </a:solidFill>
              </a:rPr>
              <a:t>Підборідно-під’язикова </a:t>
            </a:r>
            <a:r>
              <a:rPr lang="uk-UA" b="1" i="1" dirty="0">
                <a:solidFill>
                  <a:srgbClr val="FF0000"/>
                </a:solidFill>
              </a:rPr>
              <a:t>гілка (r. </a:t>
            </a:r>
            <a:r>
              <a:rPr lang="uk-UA" b="1" i="1" dirty="0" err="1">
                <a:solidFill>
                  <a:srgbClr val="FF0000"/>
                </a:solidFill>
              </a:rPr>
              <a:t>geniohyoideus</a:t>
            </a:r>
            <a:r>
              <a:rPr lang="uk-UA" b="1" i="1" dirty="0" smtClean="0">
                <a:solidFill>
                  <a:srgbClr val="FF0000"/>
                </a:solidFill>
              </a:rPr>
              <a:t>)</a:t>
            </a:r>
            <a:r>
              <a:rPr lang="uk-UA" dirty="0" smtClean="0">
                <a:solidFill>
                  <a:srgbClr val="FF0000"/>
                </a:solidFill>
              </a:rPr>
              <a:t>;</a:t>
            </a:r>
            <a:endParaRPr lang="ru-RU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i="1" dirty="0" err="1" smtClean="0">
                <a:solidFill>
                  <a:srgbClr val="FF0000"/>
                </a:solidFill>
              </a:rPr>
              <a:t>Щито-під’язикова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uk-UA" b="1" i="1" dirty="0">
                <a:solidFill>
                  <a:srgbClr val="FF0000"/>
                </a:solidFill>
              </a:rPr>
              <a:t>гілка (r. </a:t>
            </a:r>
            <a:r>
              <a:rPr lang="uk-UA" b="1" i="1" dirty="0" err="1">
                <a:solidFill>
                  <a:srgbClr val="FF0000"/>
                </a:solidFill>
              </a:rPr>
              <a:t>thyrohyoideus</a:t>
            </a:r>
            <a:r>
              <a:rPr lang="uk-UA" b="1" i="1" dirty="0" smtClean="0">
                <a:solidFill>
                  <a:srgbClr val="FF0000"/>
                </a:solidFill>
              </a:rPr>
              <a:t>)</a:t>
            </a:r>
            <a:r>
              <a:rPr lang="uk-UA" dirty="0" smtClean="0">
                <a:solidFill>
                  <a:srgbClr val="FF0000"/>
                </a:solidFill>
              </a:rPr>
              <a:t>. </a:t>
            </a:r>
          </a:p>
          <a:p>
            <a:r>
              <a:rPr lang="uk-UA" u="sng" dirty="0" smtClean="0"/>
              <a:t>Від</a:t>
            </a:r>
            <a:r>
              <a:rPr lang="uk-UA" i="1" u="sng" dirty="0" smtClean="0"/>
              <a:t> </a:t>
            </a:r>
            <a:r>
              <a:rPr lang="uk-UA" u="sng" dirty="0"/>
              <a:t>верхнього корінця </a:t>
            </a:r>
            <a:r>
              <a:rPr lang="uk-UA" u="sng" dirty="0" smtClean="0"/>
              <a:t>відходить</a:t>
            </a:r>
            <a:r>
              <a:rPr lang="uk-UA" u="sng" dirty="0"/>
              <a:t>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1" i="1" dirty="0">
                <a:solidFill>
                  <a:srgbClr val="FF0000"/>
                </a:solidFill>
              </a:rPr>
              <a:t>Лопатково-під’язикова гілка (r. </a:t>
            </a:r>
            <a:r>
              <a:rPr lang="ru-RU" b="1" i="1" dirty="0" err="1">
                <a:solidFill>
                  <a:srgbClr val="FF0000"/>
                </a:solidFill>
              </a:rPr>
              <a:t>omohyo</a:t>
            </a:r>
            <a:r>
              <a:rPr lang="uk-UA" b="1" i="1" dirty="0">
                <a:solidFill>
                  <a:srgbClr val="FF0000"/>
                </a:solidFill>
              </a:rPr>
              <a:t>і</a:t>
            </a:r>
            <a:r>
              <a:rPr lang="ru-RU" b="1" i="1" dirty="0" err="1">
                <a:solidFill>
                  <a:srgbClr val="FF0000"/>
                </a:solidFill>
              </a:rPr>
              <a:t>deus</a:t>
            </a:r>
            <a:r>
              <a:rPr lang="uk-UA" b="1" i="1" dirty="0" smtClean="0">
                <a:solidFill>
                  <a:srgbClr val="FF0000"/>
                </a:solidFill>
              </a:rPr>
              <a:t>)</a:t>
            </a:r>
            <a:r>
              <a:rPr lang="uk-UA" i="1" dirty="0" smtClean="0">
                <a:solidFill>
                  <a:srgbClr val="FF000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i="1" dirty="0" err="1">
                <a:solidFill>
                  <a:srgbClr val="FF0000"/>
                </a:solidFill>
              </a:rPr>
              <a:t>Груднинно-щитоподібна</a:t>
            </a:r>
            <a:r>
              <a:rPr lang="uk-UA" b="1" i="1" dirty="0">
                <a:solidFill>
                  <a:srgbClr val="FF0000"/>
                </a:solidFill>
              </a:rPr>
              <a:t> гілка (r. </a:t>
            </a:r>
            <a:r>
              <a:rPr lang="ru-RU" b="1" i="1" dirty="0" err="1">
                <a:solidFill>
                  <a:srgbClr val="FF0000"/>
                </a:solidFill>
              </a:rPr>
              <a:t>sternothyro</a:t>
            </a:r>
            <a:r>
              <a:rPr lang="uk-UA" b="1" i="1" dirty="0">
                <a:solidFill>
                  <a:srgbClr val="FF0000"/>
                </a:solidFill>
              </a:rPr>
              <a:t>і</a:t>
            </a:r>
            <a:r>
              <a:rPr lang="ru-RU" b="1" i="1" dirty="0" err="1">
                <a:solidFill>
                  <a:srgbClr val="FF0000"/>
                </a:solidFill>
              </a:rPr>
              <a:t>deus</a:t>
            </a:r>
            <a:r>
              <a:rPr lang="uk-UA" b="1" i="1" dirty="0" smtClean="0">
                <a:solidFill>
                  <a:srgbClr val="FF0000"/>
                </a:solidFill>
              </a:rPr>
              <a:t>)</a:t>
            </a:r>
            <a:r>
              <a:rPr lang="uk-UA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uk-UA" u="sng" dirty="0" smtClean="0"/>
              <a:t>Від</a:t>
            </a:r>
            <a:r>
              <a:rPr lang="uk-UA" i="1" u="sng" dirty="0" smtClean="0"/>
              <a:t> </a:t>
            </a:r>
            <a:r>
              <a:rPr lang="uk-UA" u="sng" dirty="0"/>
              <a:t>самої шийної </a:t>
            </a:r>
            <a:r>
              <a:rPr lang="uk-UA" u="sng" dirty="0" smtClean="0"/>
              <a:t>петлі </a:t>
            </a:r>
            <a:r>
              <a:rPr lang="uk-UA" u="sng" dirty="0"/>
              <a:t>відходить: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i="1" dirty="0" err="1">
                <a:solidFill>
                  <a:srgbClr val="FF0000"/>
                </a:solidFill>
              </a:rPr>
              <a:t>Груднинно-під’язикова</a:t>
            </a:r>
            <a:r>
              <a:rPr lang="uk-UA" b="1" i="1" dirty="0">
                <a:solidFill>
                  <a:srgbClr val="FF0000"/>
                </a:solidFill>
              </a:rPr>
              <a:t> гілка (r. </a:t>
            </a:r>
            <a:r>
              <a:rPr lang="ru-RU" b="1" i="1" dirty="0" err="1">
                <a:solidFill>
                  <a:srgbClr val="FF0000"/>
                </a:solidFill>
              </a:rPr>
              <a:t>sternohyo</a:t>
            </a:r>
            <a:r>
              <a:rPr lang="uk-UA" b="1" i="1" dirty="0">
                <a:solidFill>
                  <a:srgbClr val="FF0000"/>
                </a:solidFill>
              </a:rPr>
              <a:t>і</a:t>
            </a:r>
            <a:r>
              <a:rPr lang="ru-RU" b="1" i="1" dirty="0" err="1">
                <a:solidFill>
                  <a:srgbClr val="FF0000"/>
                </a:solidFill>
              </a:rPr>
              <a:t>deus</a:t>
            </a:r>
            <a:r>
              <a:rPr lang="uk-UA" b="1" i="1" dirty="0" smtClean="0">
                <a:solidFill>
                  <a:srgbClr val="FF0000"/>
                </a:solidFill>
              </a:rPr>
              <a:t>);</a:t>
            </a:r>
            <a:endParaRPr lang="uk-UA" dirty="0" smtClean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1" i="1" dirty="0">
                <a:solidFill>
                  <a:srgbClr val="FF0000"/>
                </a:solidFill>
              </a:rPr>
              <a:t>Лопатково-під’язикова гілка (r. </a:t>
            </a:r>
            <a:r>
              <a:rPr lang="ru-RU" b="1" i="1" dirty="0" err="1">
                <a:solidFill>
                  <a:srgbClr val="FF0000"/>
                </a:solidFill>
              </a:rPr>
              <a:t>omohyo</a:t>
            </a:r>
            <a:r>
              <a:rPr lang="uk-UA" b="1" i="1" dirty="0">
                <a:solidFill>
                  <a:srgbClr val="FF0000"/>
                </a:solidFill>
              </a:rPr>
              <a:t>і</a:t>
            </a:r>
            <a:r>
              <a:rPr lang="ru-RU" b="1" i="1" dirty="0" err="1">
                <a:solidFill>
                  <a:srgbClr val="FF0000"/>
                </a:solidFill>
              </a:rPr>
              <a:t>deus</a:t>
            </a:r>
            <a:r>
              <a:rPr lang="uk-UA" b="1" i="1" dirty="0" smtClean="0">
                <a:solidFill>
                  <a:srgbClr val="FF0000"/>
                </a:solidFill>
              </a:rPr>
              <a:t>)</a:t>
            </a:r>
            <a:r>
              <a:rPr lang="uk-UA" i="1" dirty="0" smtClean="0">
                <a:solidFill>
                  <a:srgbClr val="FF0000"/>
                </a:solidFill>
              </a:rPr>
              <a:t>. </a:t>
            </a:r>
          </a:p>
          <a:p>
            <a:pPr lvl="0"/>
            <a:r>
              <a:rPr lang="uk-UA" dirty="0" smtClean="0"/>
              <a:t>Всі ці гілки іннервують однойменні м’язи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749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67"/>
            <a:ext cx="6408712" cy="681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869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9" r="22094" b="31838"/>
          <a:stretch/>
        </p:blipFill>
        <p:spPr bwMode="auto">
          <a:xfrm>
            <a:off x="3214045" y="980728"/>
            <a:ext cx="5929955" cy="453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409" y="1412776"/>
            <a:ext cx="3168352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Діафрагмовий </a:t>
            </a:r>
            <a:r>
              <a:rPr lang="uk-UA" b="1" dirty="0">
                <a:solidFill>
                  <a:srgbClr val="7030A0"/>
                </a:solidFill>
              </a:rPr>
              <a:t>нерв </a:t>
            </a:r>
            <a:r>
              <a:rPr lang="uk-UA" dirty="0" smtClean="0"/>
              <a:t>утворюється з С3-С5, йде </a:t>
            </a:r>
            <a:r>
              <a:rPr lang="uk-UA" dirty="0"/>
              <a:t>вниз по передній поверхні </a:t>
            </a:r>
            <a:r>
              <a:rPr lang="uk-UA" i="1" dirty="0"/>
              <a:t>m. </a:t>
            </a:r>
            <a:r>
              <a:rPr lang="uk-UA" i="1" dirty="0" err="1"/>
              <a:t>scalenus</a:t>
            </a:r>
            <a:r>
              <a:rPr lang="uk-UA" i="1" dirty="0"/>
              <a:t> </a:t>
            </a:r>
            <a:r>
              <a:rPr lang="uk-UA" i="1" dirty="0" err="1"/>
              <a:t>anterior</a:t>
            </a:r>
            <a:r>
              <a:rPr lang="uk-UA" dirty="0"/>
              <a:t>, перехрещує спереду </a:t>
            </a:r>
            <a:r>
              <a:rPr lang="uk-UA" i="1" dirty="0"/>
              <a:t>a. </a:t>
            </a:r>
            <a:r>
              <a:rPr lang="uk-UA" i="1" dirty="0" err="1"/>
              <a:t>subclavia</a:t>
            </a:r>
            <a:r>
              <a:rPr lang="uk-UA" dirty="0"/>
              <a:t> та між останньою і однойменною веною проходить через верхній отвір грудної клітки в грудну </a:t>
            </a:r>
            <a:r>
              <a:rPr lang="uk-UA" dirty="0" smtClean="0"/>
              <a:t>порожнину, перетинає корінь легені, далі йде між </a:t>
            </a:r>
            <a:r>
              <a:rPr lang="uk-UA" i="1" dirty="0" err="1"/>
              <a:t>pleura</a:t>
            </a:r>
            <a:r>
              <a:rPr lang="uk-UA" i="1" dirty="0"/>
              <a:t> </a:t>
            </a:r>
            <a:r>
              <a:rPr lang="uk-UA" i="1" dirty="0" err="1"/>
              <a:t>mediastinalis</a:t>
            </a:r>
            <a:r>
              <a:rPr lang="uk-UA" dirty="0"/>
              <a:t> та осердям і досягає діафрагми поблизу </a:t>
            </a:r>
            <a:r>
              <a:rPr lang="uk-UA" i="1" dirty="0" err="1"/>
              <a:t>centrum</a:t>
            </a:r>
            <a:r>
              <a:rPr lang="uk-UA" i="1" dirty="0"/>
              <a:t> </a:t>
            </a:r>
            <a:r>
              <a:rPr lang="uk-UA" i="1" dirty="0" err="1"/>
              <a:t>tendineum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серце</a:t>
            </a:r>
            <a:r>
              <a:rPr lang="uk-UA" dirty="0"/>
              <a:t>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7030A0"/>
                </a:solidFill>
              </a:rPr>
              <a:t>Змішана гілка шийного сплетення - </a:t>
            </a:r>
            <a:r>
              <a:rPr lang="uk-UA" b="1" i="1" dirty="0">
                <a:solidFill>
                  <a:srgbClr val="7030A0"/>
                </a:solidFill>
              </a:rPr>
              <a:t>діафрагмовий нерв (n. </a:t>
            </a:r>
            <a:r>
              <a:rPr lang="uk-UA" b="1" i="1" dirty="0" err="1">
                <a:solidFill>
                  <a:srgbClr val="7030A0"/>
                </a:solidFill>
              </a:rPr>
              <a:t>phrenicus</a:t>
            </a:r>
            <a:r>
              <a:rPr lang="uk-UA" b="1" i="1" dirty="0" smtClean="0">
                <a:solidFill>
                  <a:srgbClr val="7030A0"/>
                </a:solidFill>
              </a:rPr>
              <a:t>)</a:t>
            </a:r>
            <a:r>
              <a:rPr lang="uk-UA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296" y="5602019"/>
            <a:ext cx="89102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i="1" dirty="0">
                <a:solidFill>
                  <a:srgbClr val="7030A0"/>
                </a:solidFill>
              </a:rPr>
              <a:t>Правий діафрагмовий нерв </a:t>
            </a:r>
            <a:r>
              <a:rPr lang="uk-UA" dirty="0">
                <a:solidFill>
                  <a:prstClr val="black"/>
                </a:solidFill>
              </a:rPr>
              <a:t>йде вздовж </a:t>
            </a:r>
            <a:r>
              <a:rPr lang="uk-UA" i="1" dirty="0">
                <a:solidFill>
                  <a:prstClr val="black"/>
                </a:solidFill>
              </a:rPr>
              <a:t>v. </a:t>
            </a:r>
            <a:r>
              <a:rPr lang="uk-UA" i="1" dirty="0" err="1">
                <a:solidFill>
                  <a:prstClr val="black"/>
                </a:solidFill>
              </a:rPr>
              <a:t>brachiocephalica</a:t>
            </a:r>
            <a:r>
              <a:rPr lang="uk-UA" i="1" dirty="0">
                <a:solidFill>
                  <a:prstClr val="black"/>
                </a:solidFill>
              </a:rPr>
              <a:t> </a:t>
            </a:r>
            <a:r>
              <a:rPr lang="uk-UA" i="1" dirty="0" err="1">
                <a:solidFill>
                  <a:prstClr val="black"/>
                </a:solidFill>
              </a:rPr>
              <a:t>dextra</a:t>
            </a:r>
            <a:r>
              <a:rPr lang="uk-UA" dirty="0">
                <a:solidFill>
                  <a:prstClr val="black"/>
                </a:solidFill>
              </a:rPr>
              <a:t> i </a:t>
            </a:r>
            <a:r>
              <a:rPr lang="uk-UA" i="1" dirty="0">
                <a:solidFill>
                  <a:prstClr val="black"/>
                </a:solidFill>
              </a:rPr>
              <a:t>v. </a:t>
            </a:r>
            <a:r>
              <a:rPr lang="uk-UA" i="1" dirty="0" err="1">
                <a:solidFill>
                  <a:prstClr val="black"/>
                </a:solidFill>
              </a:rPr>
              <a:t>cava</a:t>
            </a:r>
            <a:r>
              <a:rPr lang="uk-UA" i="1" dirty="0">
                <a:solidFill>
                  <a:prstClr val="black"/>
                </a:solidFill>
              </a:rPr>
              <a:t> </a:t>
            </a:r>
            <a:r>
              <a:rPr lang="uk-UA" i="1" dirty="0" err="1">
                <a:solidFill>
                  <a:prstClr val="black"/>
                </a:solidFill>
              </a:rPr>
              <a:t>superior</a:t>
            </a:r>
            <a:r>
              <a:rPr lang="uk-UA" dirty="0">
                <a:solidFill>
                  <a:prstClr val="black"/>
                </a:solidFill>
              </a:rPr>
              <a:t> більш прямолінійно і ближче до передньої грудної стінки; у діафрагму входить трохи спереду і збоку від </a:t>
            </a:r>
            <a:r>
              <a:rPr lang="uk-UA" i="1" dirty="0" err="1">
                <a:solidFill>
                  <a:prstClr val="black"/>
                </a:solidFill>
              </a:rPr>
              <a:t>foramen</a:t>
            </a:r>
            <a:r>
              <a:rPr lang="uk-UA" i="1" dirty="0">
                <a:solidFill>
                  <a:prstClr val="black"/>
                </a:solidFill>
              </a:rPr>
              <a:t> </a:t>
            </a:r>
            <a:r>
              <a:rPr lang="uk-UA" i="1" dirty="0" err="1">
                <a:solidFill>
                  <a:prstClr val="black"/>
                </a:solidFill>
              </a:rPr>
              <a:t>venae</a:t>
            </a:r>
            <a:r>
              <a:rPr lang="uk-UA" i="1" dirty="0">
                <a:solidFill>
                  <a:prstClr val="black"/>
                </a:solidFill>
              </a:rPr>
              <a:t> </a:t>
            </a:r>
            <a:r>
              <a:rPr lang="uk-UA" i="1" dirty="0" err="1">
                <a:solidFill>
                  <a:prstClr val="black"/>
                </a:solidFill>
              </a:rPr>
              <a:t>cavae</a:t>
            </a:r>
            <a:r>
              <a:rPr lang="uk-UA" dirty="0">
                <a:solidFill>
                  <a:prstClr val="black"/>
                </a:solidFill>
              </a:rPr>
              <a:t>. </a:t>
            </a:r>
          </a:p>
          <a:p>
            <a:pPr lvl="0"/>
            <a:r>
              <a:rPr lang="uk-UA" i="1" dirty="0">
                <a:solidFill>
                  <a:srgbClr val="7030A0"/>
                </a:solidFill>
              </a:rPr>
              <a:t>Лівий діафрагмовий нерв </a:t>
            </a:r>
            <a:r>
              <a:rPr lang="uk-UA" dirty="0">
                <a:solidFill>
                  <a:prstClr val="black"/>
                </a:solidFill>
              </a:rPr>
              <a:t>перехрещує спереду дугу аорти і обходить </a:t>
            </a:r>
            <a:r>
              <a:rPr lang="uk-UA" dirty="0" smtClean="0">
                <a:solidFill>
                  <a:prstClr val="black"/>
                </a:solidFill>
              </a:rPr>
              <a:t>дугоподібно серце.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00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96244"/>
            <a:ext cx="3672408" cy="64633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u="sng" dirty="0"/>
              <a:t>Діафрагмовий нерв </a:t>
            </a:r>
            <a:r>
              <a:rPr lang="uk-UA" b="1" u="sng" dirty="0" smtClean="0"/>
              <a:t>віддає: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1" dirty="0" smtClean="0">
                <a:solidFill>
                  <a:srgbClr val="FF0000"/>
                </a:solidFill>
              </a:rPr>
              <a:t>рухові </a:t>
            </a:r>
            <a:r>
              <a:rPr lang="uk-UA" i="1" dirty="0">
                <a:solidFill>
                  <a:srgbClr val="FF0000"/>
                </a:solidFill>
              </a:rPr>
              <a:t>волокна </a:t>
            </a:r>
            <a:r>
              <a:rPr lang="uk-UA" dirty="0"/>
              <a:t>до </a:t>
            </a:r>
            <a:r>
              <a:rPr lang="uk-UA" dirty="0" smtClean="0"/>
              <a:t>діафрагми,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1" dirty="0" smtClean="0">
                <a:solidFill>
                  <a:srgbClr val="0070C0"/>
                </a:solidFill>
              </a:rPr>
              <a:t>чутливі</a:t>
            </a:r>
            <a:r>
              <a:rPr lang="uk-UA" dirty="0" smtClean="0">
                <a:solidFill>
                  <a:srgbClr val="0070C0"/>
                </a:solidFill>
              </a:rPr>
              <a:t> </a:t>
            </a:r>
            <a:r>
              <a:rPr lang="uk-UA" i="1" dirty="0" smtClean="0">
                <a:solidFill>
                  <a:srgbClr val="0070C0"/>
                </a:solidFill>
              </a:rPr>
              <a:t>волокна</a:t>
            </a:r>
            <a:r>
              <a:rPr lang="uk-UA" dirty="0" smtClean="0">
                <a:solidFill>
                  <a:srgbClr val="0070C0"/>
                </a:solidFill>
              </a:rPr>
              <a:t> </a:t>
            </a:r>
            <a:r>
              <a:rPr lang="uk-UA" dirty="0" smtClean="0"/>
              <a:t>до </a:t>
            </a:r>
            <a:r>
              <a:rPr lang="uk-UA" dirty="0"/>
              <a:t>осердя – </a:t>
            </a:r>
            <a:r>
              <a:rPr lang="uk-UA" b="1" i="1" dirty="0" err="1"/>
              <a:t>осердна</a:t>
            </a:r>
            <a:r>
              <a:rPr lang="uk-UA" b="1" i="1" dirty="0"/>
              <a:t> гілка (r. </a:t>
            </a:r>
            <a:r>
              <a:rPr lang="uk-UA" b="1" i="1" dirty="0" err="1"/>
              <a:t>pericardiacus</a:t>
            </a:r>
            <a:r>
              <a:rPr lang="uk-UA" b="1" i="1" dirty="0"/>
              <a:t>)</a:t>
            </a:r>
            <a:r>
              <a:rPr lang="uk-UA" b="1" dirty="0"/>
              <a:t> </a:t>
            </a:r>
            <a:r>
              <a:rPr lang="uk-UA" dirty="0"/>
              <a:t>та до пристінкової плеври. </a:t>
            </a:r>
            <a:endParaRPr lang="uk-UA" dirty="0" smtClean="0"/>
          </a:p>
          <a:p>
            <a:r>
              <a:rPr lang="uk-UA" dirty="0" smtClean="0"/>
              <a:t>Кінцеві </a:t>
            </a:r>
            <a:r>
              <a:rPr lang="uk-UA" b="1" i="1" dirty="0"/>
              <a:t>діафрагмово-черевні гілки (</a:t>
            </a:r>
            <a:r>
              <a:rPr lang="uk-UA" b="1" i="1" dirty="0" err="1"/>
              <a:t>rr</a:t>
            </a:r>
            <a:r>
              <a:rPr lang="uk-UA" b="1" i="1" dirty="0"/>
              <a:t>. </a:t>
            </a:r>
            <a:r>
              <a:rPr lang="uk-UA" b="1" i="1" dirty="0" err="1"/>
              <a:t>phrenicoabdominales</a:t>
            </a:r>
            <a:r>
              <a:rPr lang="uk-UA" b="1" i="1" dirty="0"/>
              <a:t>)</a:t>
            </a:r>
            <a:r>
              <a:rPr lang="uk-UA" b="1" dirty="0"/>
              <a:t> </a:t>
            </a:r>
            <a:r>
              <a:rPr lang="uk-UA" dirty="0"/>
              <a:t>пронизують діафрагму і потрапляють у черевну порожнину, де </a:t>
            </a:r>
            <a:r>
              <a:rPr lang="uk-UA" i="1" dirty="0">
                <a:solidFill>
                  <a:srgbClr val="0070C0"/>
                </a:solidFill>
              </a:rPr>
              <a:t>чутливі волокна </a:t>
            </a:r>
            <a:r>
              <a:rPr lang="uk-UA" dirty="0"/>
              <a:t>іннервують очеревину, що вистилає діафрагму, очеревину, що покриває печінку і жовчний міхур, а також іннервує зв'язки печінки і капсулу печінки. </a:t>
            </a:r>
            <a:endParaRPr lang="uk-UA" dirty="0" smtClean="0"/>
          </a:p>
          <a:p>
            <a:r>
              <a:rPr lang="uk-UA" dirty="0" smtClean="0"/>
              <a:t>Останній факт </a:t>
            </a:r>
            <a:r>
              <a:rPr lang="uk-UA" dirty="0"/>
              <a:t>обумовлює існування </a:t>
            </a:r>
            <a:r>
              <a:rPr lang="uk-UA" dirty="0" smtClean="0"/>
              <a:t>позитивного </a:t>
            </a:r>
            <a:r>
              <a:rPr lang="uk-UA" b="1" i="1" dirty="0" err="1" smtClean="0"/>
              <a:t>френікус-симптому</a:t>
            </a:r>
            <a:r>
              <a:rPr lang="uk-UA" dirty="0" smtClean="0"/>
              <a:t> </a:t>
            </a:r>
            <a:r>
              <a:rPr lang="uk-UA" dirty="0"/>
              <a:t>(ознака холециститу), коли пацієнт відчуває біль у правій малій надключичній ямці (між ніжками </a:t>
            </a:r>
            <a:r>
              <a:rPr lang="uk-UA" i="1" dirty="0"/>
              <a:t>m. </a:t>
            </a:r>
            <a:r>
              <a:rPr lang="uk-UA" i="1" dirty="0" err="1"/>
              <a:t>sternocleidomastoideus</a:t>
            </a:r>
            <a:r>
              <a:rPr lang="uk-UA" dirty="0"/>
              <a:t>) при натискуванні у цьому </a:t>
            </a:r>
            <a:r>
              <a:rPr lang="uk-UA" dirty="0" smtClean="0"/>
              <a:t>місці, або на вдиху.</a:t>
            </a:r>
            <a:endParaRPr lang="ru-RU" dirty="0"/>
          </a:p>
          <a:p>
            <a:r>
              <a:rPr lang="uk-UA" b="1" dirty="0"/>
              <a:t> </a:t>
            </a:r>
            <a:endParaRPr lang="ru-RU" dirty="0"/>
          </a:p>
        </p:txBody>
      </p:sp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48975"/>
            <a:ext cx="5197227" cy="661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8" y="173714"/>
            <a:ext cx="5197227" cy="656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75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910178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Плечове сплетення (</a:t>
            </a:r>
            <a:r>
              <a:rPr lang="ru-RU" b="1" dirty="0" err="1"/>
              <a:t>plexus</a:t>
            </a:r>
            <a:r>
              <a:rPr lang="ru-RU" b="1" dirty="0"/>
              <a:t> </a:t>
            </a:r>
            <a:r>
              <a:rPr lang="ru-RU" b="1" dirty="0" err="1"/>
              <a:t>brachialis</a:t>
            </a:r>
            <a:r>
              <a:rPr lang="uk-UA" b="1" dirty="0"/>
              <a:t>)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6491" y="834385"/>
            <a:ext cx="3207535" cy="59093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u="sng" dirty="0" smtClean="0"/>
              <a:t>Утворене</a:t>
            </a:r>
            <a:r>
              <a:rPr lang="uk-UA" dirty="0" smtClean="0"/>
              <a:t> </a:t>
            </a:r>
            <a:r>
              <a:rPr lang="uk-UA" dirty="0"/>
              <a:t>передніми гілками чотирьох нижніх шийних нервів </a:t>
            </a:r>
            <a:r>
              <a:rPr lang="uk-UA" dirty="0" smtClean="0"/>
              <a:t>(С5-С8) і </a:t>
            </a:r>
            <a:r>
              <a:rPr lang="uk-UA" dirty="0"/>
              <a:t>більшою частиною передньої гілки </a:t>
            </a:r>
            <a:r>
              <a:rPr lang="uk-UA" dirty="0" smtClean="0"/>
              <a:t>грудного </a:t>
            </a:r>
            <a:r>
              <a:rPr lang="uk-UA" dirty="0"/>
              <a:t>нерва (</a:t>
            </a:r>
            <a:r>
              <a:rPr lang="en-US" dirty="0"/>
              <a:t>Th1</a:t>
            </a:r>
            <a:r>
              <a:rPr lang="uk-UA" dirty="0" smtClean="0"/>
              <a:t>). </a:t>
            </a: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/>
              <a:t>У </a:t>
            </a:r>
            <a:r>
              <a:rPr lang="ru-RU" i="1" dirty="0" err="1"/>
              <a:t>spatium</a:t>
            </a:r>
            <a:r>
              <a:rPr lang="ru-RU" i="1" dirty="0"/>
              <a:t> </a:t>
            </a:r>
            <a:r>
              <a:rPr lang="ru-RU" i="1" dirty="0" err="1"/>
              <a:t>interscalenum</a:t>
            </a:r>
            <a:r>
              <a:rPr lang="ru-RU" dirty="0"/>
              <a:t> </a:t>
            </a:r>
            <a:r>
              <a:rPr lang="uk-UA" dirty="0"/>
              <a:t>нерви </a:t>
            </a:r>
            <a:r>
              <a:rPr lang="uk-UA" dirty="0" err="1"/>
              <a:t>конвергують</a:t>
            </a:r>
            <a:r>
              <a:rPr lang="uk-UA" dirty="0"/>
              <a:t> та формують три стовбури (верхній, середній і нижній), які проходять між </a:t>
            </a:r>
            <a:r>
              <a:rPr lang="ru-RU" i="1" dirty="0"/>
              <a:t>m</a:t>
            </a:r>
            <a:r>
              <a:rPr lang="uk-UA" i="1" dirty="0"/>
              <a:t>. </a:t>
            </a:r>
            <a:r>
              <a:rPr lang="ru-RU" i="1" dirty="0" err="1"/>
              <a:t>scalenus</a:t>
            </a:r>
            <a:r>
              <a:rPr lang="ru-RU" i="1" dirty="0"/>
              <a:t> </a:t>
            </a:r>
            <a:r>
              <a:rPr lang="ru-RU" i="1" dirty="0" err="1"/>
              <a:t>anterior</a:t>
            </a:r>
            <a:r>
              <a:rPr lang="ru-RU" i="1" dirty="0"/>
              <a:t> </a:t>
            </a:r>
            <a:r>
              <a:rPr lang="uk-UA" dirty="0"/>
              <a:t>і</a:t>
            </a:r>
            <a:r>
              <a:rPr lang="uk-UA" i="1" dirty="0"/>
              <a:t> </a:t>
            </a:r>
            <a:r>
              <a:rPr lang="ru-RU" i="1" dirty="0"/>
              <a:t>m</a:t>
            </a:r>
            <a:r>
              <a:rPr lang="uk-UA" i="1" dirty="0"/>
              <a:t>. </a:t>
            </a:r>
            <a:r>
              <a:rPr lang="ru-RU" i="1" dirty="0" err="1"/>
              <a:t>scalenus</a:t>
            </a:r>
            <a:r>
              <a:rPr lang="ru-RU" i="1" dirty="0"/>
              <a:t> </a:t>
            </a:r>
            <a:r>
              <a:rPr lang="ru-RU" i="1" dirty="0" err="1"/>
              <a:t>medius</a:t>
            </a:r>
            <a:r>
              <a:rPr lang="ru-RU" i="1" dirty="0"/>
              <a:t> </a:t>
            </a:r>
            <a:r>
              <a:rPr lang="uk-UA" dirty="0"/>
              <a:t>в </a:t>
            </a:r>
            <a:r>
              <a:rPr lang="ru-RU" i="1" dirty="0" err="1"/>
              <a:t>fossa</a:t>
            </a:r>
            <a:r>
              <a:rPr lang="ru-RU" i="1" dirty="0"/>
              <a:t> </a:t>
            </a:r>
            <a:r>
              <a:rPr lang="ru-RU" i="1" dirty="0" err="1"/>
              <a:t>supraclavicularis</a:t>
            </a:r>
            <a:r>
              <a:rPr lang="uk-UA" i="1" dirty="0"/>
              <a:t>.</a:t>
            </a:r>
            <a:r>
              <a:rPr lang="uk-UA" dirty="0"/>
              <a:t> </a:t>
            </a:r>
            <a:endParaRPr lang="uk-UA" dirty="0" smtClean="0"/>
          </a:p>
          <a:p>
            <a:r>
              <a:rPr lang="uk-UA" dirty="0" smtClean="0"/>
              <a:t>Далі сплетення </a:t>
            </a:r>
            <a:r>
              <a:rPr lang="uk-UA" dirty="0"/>
              <a:t>спускається позаду підключичної артерії та ключиці з ділянки шиї у пахвову порожнину, у зв’язку з чим у відношенні до ключиці воно поділяється на </a:t>
            </a:r>
            <a:r>
              <a:rPr lang="uk-UA" dirty="0" err="1"/>
              <a:t>над-</a:t>
            </a:r>
            <a:r>
              <a:rPr lang="uk-UA" dirty="0"/>
              <a:t> і підключичну </a:t>
            </a:r>
            <a:r>
              <a:rPr lang="uk-UA" dirty="0" smtClean="0"/>
              <a:t>частину, </a:t>
            </a:r>
            <a:r>
              <a:rPr lang="uk-UA" dirty="0"/>
              <a:t>що лежить у відповідній </a:t>
            </a:r>
            <a:r>
              <a:rPr lang="ru-RU" i="1" dirty="0" err="1"/>
              <a:t>fossa</a:t>
            </a:r>
            <a:r>
              <a:rPr lang="ru-RU" i="1" dirty="0"/>
              <a:t> </a:t>
            </a:r>
            <a:r>
              <a:rPr lang="ru-RU" i="1" dirty="0" err="1"/>
              <a:t>infraclavicularis</a:t>
            </a:r>
            <a:r>
              <a:rPr lang="uk-UA" dirty="0"/>
              <a:t>.</a:t>
            </a:r>
            <a:endParaRPr lang="ru-RU" dirty="0"/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764704"/>
            <a:ext cx="5472608" cy="604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ÐÐ°ÑÑÐ¸Ð½ÐºÐ¸ Ð¿Ð¾ Ð·Ð°Ð¿ÑÐ¾ÑÑ ÑÐµÐ¹Ð½Ð¾Ðµ ÑÐ¿Ð»ÐµÑÐµÐ½Ð¸Ðµ Ð°Ð½Ð°ÑÐ¾Ð¼Ð¸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3166" r="3425" b="4498"/>
          <a:stretch/>
        </p:blipFill>
        <p:spPr bwMode="auto">
          <a:xfrm>
            <a:off x="3563888" y="834385"/>
            <a:ext cx="5472608" cy="594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88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uk-UA" sz="3600" b="1" i="1" dirty="0"/>
              <a:t>Надключична частина </a:t>
            </a:r>
            <a:r>
              <a:rPr lang="uk-UA" sz="3600" b="1" i="1" dirty="0" smtClean="0"/>
              <a:t/>
            </a:r>
            <a:br>
              <a:rPr lang="uk-UA" sz="3600" b="1" i="1" dirty="0" smtClean="0"/>
            </a:br>
            <a:r>
              <a:rPr lang="uk-UA" sz="3600" b="1" i="1" dirty="0" smtClean="0"/>
              <a:t>(</a:t>
            </a:r>
            <a:r>
              <a:rPr lang="ru-RU" sz="3600" b="1" i="1" dirty="0" err="1"/>
              <a:t>pars</a:t>
            </a:r>
            <a:r>
              <a:rPr lang="ru-RU" sz="3600" b="1" i="1" dirty="0"/>
              <a:t> </a:t>
            </a:r>
            <a:r>
              <a:rPr lang="ru-RU" sz="3600" b="1" i="1" dirty="0" err="1"/>
              <a:t>supraclavicularis</a:t>
            </a:r>
            <a:r>
              <a:rPr lang="uk-UA" sz="3600" b="1" i="1" dirty="0"/>
              <a:t>)</a:t>
            </a:r>
            <a:r>
              <a:rPr lang="uk-UA" sz="3600" dirty="0"/>
              <a:t> </a:t>
            </a:r>
            <a:r>
              <a:rPr lang="uk-UA" sz="3600" b="1" i="1" dirty="0"/>
              <a:t>плечового сплетення</a:t>
            </a:r>
            <a:endParaRPr lang="ru-RU" sz="36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24744"/>
            <a:ext cx="8856984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u="sng" dirty="0">
                <a:solidFill>
                  <a:prstClr val="black"/>
                </a:solidFill>
              </a:rPr>
              <a:t>Надключична частина представлена трьома стовбурами та їх </a:t>
            </a:r>
            <a:r>
              <a:rPr lang="uk-UA" u="sng" dirty="0" smtClean="0">
                <a:solidFill>
                  <a:prstClr val="black"/>
                </a:solidFill>
              </a:rPr>
              <a:t>розгалуженнями: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err="1" smtClean="0">
                <a:solidFill>
                  <a:prstClr val="black"/>
                </a:solidFill>
              </a:rPr>
              <a:t>Верхній</a:t>
            </a:r>
            <a:r>
              <a:rPr lang="ru-RU" b="1" i="1" dirty="0" smtClean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стовбур</a:t>
            </a:r>
            <a:r>
              <a:rPr lang="ru-RU" b="1" i="1" dirty="0">
                <a:solidFill>
                  <a:prstClr val="black"/>
                </a:solidFill>
              </a:rPr>
              <a:t> (</a:t>
            </a:r>
            <a:r>
              <a:rPr lang="ru-RU" b="1" i="1" dirty="0" err="1">
                <a:solidFill>
                  <a:prstClr val="black"/>
                </a:solidFill>
              </a:rPr>
              <a:t>truncus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superior</a:t>
            </a:r>
            <a:r>
              <a:rPr lang="ru-RU" b="1" i="1" dirty="0">
                <a:solidFill>
                  <a:prstClr val="black"/>
                </a:solidFill>
              </a:rPr>
              <a:t>)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утворений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передніми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гілками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V-VI </a:t>
            </a:r>
            <a:r>
              <a:rPr lang="ru-RU" dirty="0" err="1">
                <a:solidFill>
                  <a:prstClr val="black"/>
                </a:solidFill>
              </a:rPr>
              <a:t>шийних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нервів</a:t>
            </a:r>
            <a:r>
              <a:rPr lang="ru-RU" dirty="0">
                <a:solidFill>
                  <a:prstClr val="black"/>
                </a:solidFill>
              </a:rPr>
              <a:t>; </a:t>
            </a:r>
            <a:endParaRPr lang="ru-RU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prstClr val="black"/>
                </a:solidFill>
              </a:rPr>
              <a:t>Середній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стовбур</a:t>
            </a:r>
            <a:r>
              <a:rPr lang="ru-RU" b="1" dirty="0">
                <a:solidFill>
                  <a:prstClr val="black"/>
                </a:solidFill>
              </a:rPr>
              <a:t> (</a:t>
            </a:r>
            <a:r>
              <a:rPr lang="ru-RU" b="1" dirty="0" err="1">
                <a:solidFill>
                  <a:prstClr val="black"/>
                </a:solidFill>
              </a:rPr>
              <a:t>truncus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medius</a:t>
            </a:r>
            <a:r>
              <a:rPr lang="ru-RU" b="1" dirty="0">
                <a:solidFill>
                  <a:prstClr val="black"/>
                </a:solidFill>
              </a:rPr>
              <a:t>) </a:t>
            </a:r>
            <a:r>
              <a:rPr lang="ru-RU" dirty="0" err="1">
                <a:solidFill>
                  <a:prstClr val="black"/>
                </a:solidFill>
              </a:rPr>
              <a:t>утворений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передньою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гілкою</a:t>
            </a:r>
            <a:r>
              <a:rPr lang="ru-RU" dirty="0">
                <a:solidFill>
                  <a:prstClr val="black"/>
                </a:solidFill>
              </a:rPr>
              <a:t> VII </a:t>
            </a:r>
            <a:r>
              <a:rPr lang="ru-RU" dirty="0" err="1">
                <a:solidFill>
                  <a:prstClr val="black"/>
                </a:solidFill>
              </a:rPr>
              <a:t>шийного</a:t>
            </a:r>
            <a:r>
              <a:rPr lang="ru-RU" dirty="0">
                <a:solidFill>
                  <a:prstClr val="black"/>
                </a:solidFill>
              </a:rPr>
              <a:t> нерва; </a:t>
            </a:r>
            <a:endParaRPr lang="ru-RU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err="1" smtClean="0">
                <a:solidFill>
                  <a:prstClr val="black"/>
                </a:solidFill>
              </a:rPr>
              <a:t>Нижній</a:t>
            </a:r>
            <a:r>
              <a:rPr lang="ru-RU" b="1" i="1" dirty="0" smtClean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стовбур</a:t>
            </a:r>
            <a:r>
              <a:rPr lang="ru-RU" b="1" i="1" dirty="0">
                <a:solidFill>
                  <a:prstClr val="black"/>
                </a:solidFill>
              </a:rPr>
              <a:t> (</a:t>
            </a:r>
            <a:r>
              <a:rPr lang="ru-RU" b="1" i="1" dirty="0" err="1">
                <a:solidFill>
                  <a:prstClr val="black"/>
                </a:solidFill>
              </a:rPr>
              <a:t>truncus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inferior</a:t>
            </a:r>
            <a:r>
              <a:rPr lang="ru-RU" b="1" i="1" dirty="0">
                <a:solidFill>
                  <a:prstClr val="black"/>
                </a:solidFill>
              </a:rPr>
              <a:t>) </a:t>
            </a:r>
            <a:r>
              <a:rPr lang="ru-RU" dirty="0" err="1">
                <a:solidFill>
                  <a:prstClr val="black"/>
                </a:solidFill>
              </a:rPr>
              <a:t>утворений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передніми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гілками</a:t>
            </a:r>
            <a:r>
              <a:rPr lang="ru-RU" dirty="0">
                <a:solidFill>
                  <a:prstClr val="black"/>
                </a:solidFill>
              </a:rPr>
              <a:t> VIII </a:t>
            </a:r>
            <a:r>
              <a:rPr lang="ru-RU" dirty="0" err="1">
                <a:solidFill>
                  <a:prstClr val="black"/>
                </a:solidFill>
              </a:rPr>
              <a:t>шийного</a:t>
            </a:r>
            <a:r>
              <a:rPr lang="ru-RU" dirty="0">
                <a:solidFill>
                  <a:prstClr val="black"/>
                </a:solidFill>
              </a:rPr>
              <a:t> та І грудного </a:t>
            </a:r>
            <a:r>
              <a:rPr lang="ru-RU" dirty="0" err="1">
                <a:solidFill>
                  <a:prstClr val="black"/>
                </a:solidFill>
              </a:rPr>
              <a:t>нервів</a:t>
            </a:r>
            <a:r>
              <a:rPr lang="ru-RU" dirty="0">
                <a:solidFill>
                  <a:prstClr val="black"/>
                </a:solidFill>
              </a:rPr>
              <a:t>. </a:t>
            </a:r>
            <a:endParaRPr lang="ru-RU" dirty="0" smtClean="0">
              <a:solidFill>
                <a:prstClr val="black"/>
              </a:solidFill>
            </a:endParaRPr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7" t="17864" r="17512" b="12267"/>
          <a:stretch/>
        </p:blipFill>
        <p:spPr bwMode="auto">
          <a:xfrm>
            <a:off x="2915817" y="2992873"/>
            <a:ext cx="6202934" cy="374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2784473"/>
            <a:ext cx="3312368" cy="3970318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prstClr val="black"/>
                </a:solidFill>
              </a:rPr>
              <a:t>Волокна </a:t>
            </a:r>
            <a:r>
              <a:rPr lang="ru-RU" i="1" dirty="0" err="1">
                <a:solidFill>
                  <a:prstClr val="black"/>
                </a:solidFill>
              </a:rPr>
              <a:t>передніх</a:t>
            </a:r>
            <a:r>
              <a:rPr lang="ru-RU" i="1" dirty="0">
                <a:solidFill>
                  <a:prstClr val="black"/>
                </a:solidFill>
              </a:rPr>
              <a:t> </a:t>
            </a:r>
            <a:r>
              <a:rPr lang="ru-RU" i="1" dirty="0" err="1">
                <a:solidFill>
                  <a:prstClr val="black"/>
                </a:solidFill>
              </a:rPr>
              <a:t>розгалужень</a:t>
            </a:r>
            <a:r>
              <a:rPr lang="ru-RU" i="1" dirty="0">
                <a:solidFill>
                  <a:prstClr val="black"/>
                </a:solidFill>
              </a:rPr>
              <a:t> (</a:t>
            </a:r>
            <a:r>
              <a:rPr lang="ru-RU" i="1" dirty="0" err="1">
                <a:solidFill>
                  <a:prstClr val="black"/>
                </a:solidFill>
              </a:rPr>
              <a:t>divisiones</a:t>
            </a:r>
            <a:r>
              <a:rPr lang="ru-RU" i="1" dirty="0">
                <a:solidFill>
                  <a:prstClr val="black"/>
                </a:solidFill>
              </a:rPr>
              <a:t> </a:t>
            </a:r>
            <a:r>
              <a:rPr lang="ru-RU" i="1" dirty="0" err="1">
                <a:solidFill>
                  <a:prstClr val="black"/>
                </a:solidFill>
              </a:rPr>
              <a:t>anteriores</a:t>
            </a:r>
            <a:r>
              <a:rPr lang="ru-RU" i="1" dirty="0">
                <a:solidFill>
                  <a:prstClr val="black"/>
                </a:solidFill>
              </a:rPr>
              <a:t>)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стовбурів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входять</a:t>
            </a:r>
            <a:r>
              <a:rPr lang="ru-RU" dirty="0">
                <a:solidFill>
                  <a:prstClr val="black"/>
                </a:solidFill>
              </a:rPr>
              <a:t> до складу тих </a:t>
            </a:r>
            <a:r>
              <a:rPr lang="ru-RU" dirty="0" err="1">
                <a:solidFill>
                  <a:prstClr val="black"/>
                </a:solidFill>
              </a:rPr>
              <a:t>гілок</a:t>
            </a:r>
            <a:r>
              <a:rPr lang="ru-RU" dirty="0">
                <a:solidFill>
                  <a:prstClr val="black"/>
                </a:solidFill>
              </a:rPr>
              <a:t> (</a:t>
            </a:r>
            <a:r>
              <a:rPr lang="ru-RU" dirty="0" err="1">
                <a:solidFill>
                  <a:prstClr val="black"/>
                </a:solidFill>
              </a:rPr>
              <a:t>нервів</a:t>
            </a:r>
            <a:r>
              <a:rPr lang="ru-RU" dirty="0">
                <a:solidFill>
                  <a:prstClr val="black"/>
                </a:solidFill>
              </a:rPr>
              <a:t>) </a:t>
            </a:r>
            <a:r>
              <a:rPr lang="ru-RU" dirty="0" err="1">
                <a:solidFill>
                  <a:prstClr val="black"/>
                </a:solidFill>
              </a:rPr>
              <a:t>плечового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сплетення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які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іннервують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м’язи-згиначі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верхньої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кінцівки</a:t>
            </a:r>
            <a:r>
              <a:rPr lang="ru-RU" dirty="0">
                <a:solidFill>
                  <a:prstClr val="black"/>
                </a:solidFill>
              </a:rPr>
              <a:t>. </a:t>
            </a:r>
            <a:endParaRPr lang="ru-RU" dirty="0" smtClean="0">
              <a:solidFill>
                <a:prstClr val="black"/>
              </a:solidFill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prstClr val="black"/>
                </a:solidFill>
              </a:rPr>
              <a:t>Волокна </a:t>
            </a:r>
            <a:r>
              <a:rPr lang="ru-RU" i="1" dirty="0" err="1">
                <a:solidFill>
                  <a:prstClr val="black"/>
                </a:solidFill>
              </a:rPr>
              <a:t>задніх</a:t>
            </a:r>
            <a:r>
              <a:rPr lang="ru-RU" i="1" dirty="0">
                <a:solidFill>
                  <a:prstClr val="black"/>
                </a:solidFill>
              </a:rPr>
              <a:t> </a:t>
            </a:r>
            <a:r>
              <a:rPr lang="ru-RU" i="1" dirty="0" err="1">
                <a:solidFill>
                  <a:prstClr val="black"/>
                </a:solidFill>
              </a:rPr>
              <a:t>розгалужень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i="1" dirty="0">
                <a:solidFill>
                  <a:prstClr val="black"/>
                </a:solidFill>
              </a:rPr>
              <a:t>(</a:t>
            </a:r>
            <a:r>
              <a:rPr lang="ru-RU" i="1" dirty="0" err="1">
                <a:solidFill>
                  <a:prstClr val="black"/>
                </a:solidFill>
              </a:rPr>
              <a:t>divisiones</a:t>
            </a:r>
            <a:r>
              <a:rPr lang="ru-RU" i="1" dirty="0">
                <a:solidFill>
                  <a:prstClr val="black"/>
                </a:solidFill>
              </a:rPr>
              <a:t> </a:t>
            </a:r>
            <a:r>
              <a:rPr lang="ru-RU" i="1" dirty="0" err="1">
                <a:solidFill>
                  <a:prstClr val="black"/>
                </a:solidFill>
              </a:rPr>
              <a:t>posteriores</a:t>
            </a:r>
            <a:r>
              <a:rPr lang="ru-RU" i="1" dirty="0">
                <a:solidFill>
                  <a:prstClr val="black"/>
                </a:solidFill>
              </a:rPr>
              <a:t>)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стовбурів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входять</a:t>
            </a:r>
            <a:r>
              <a:rPr lang="ru-RU" dirty="0">
                <a:solidFill>
                  <a:prstClr val="black"/>
                </a:solidFill>
              </a:rPr>
              <a:t> до складу тих </a:t>
            </a:r>
            <a:r>
              <a:rPr lang="ru-RU" dirty="0" err="1">
                <a:solidFill>
                  <a:prstClr val="black"/>
                </a:solidFill>
              </a:rPr>
              <a:t>гілок</a:t>
            </a:r>
            <a:r>
              <a:rPr lang="ru-RU" dirty="0">
                <a:solidFill>
                  <a:prstClr val="black"/>
                </a:solidFill>
              </a:rPr>
              <a:t> (</a:t>
            </a:r>
            <a:r>
              <a:rPr lang="ru-RU" dirty="0" err="1">
                <a:solidFill>
                  <a:prstClr val="black"/>
                </a:solidFill>
              </a:rPr>
              <a:t>нервів</a:t>
            </a:r>
            <a:r>
              <a:rPr lang="ru-RU" dirty="0">
                <a:solidFill>
                  <a:prstClr val="black"/>
                </a:solidFill>
              </a:rPr>
              <a:t>) </a:t>
            </a:r>
            <a:r>
              <a:rPr lang="ru-RU" dirty="0" err="1">
                <a:solidFill>
                  <a:prstClr val="black"/>
                </a:solidFill>
              </a:rPr>
              <a:t>плечового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сплетення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які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іннервують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м’язи-розгиначі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верхньої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кінцівки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9" name="Picture 2" descr="http://i0.wp.com/www.dimaname.ru/wp-content/uploads/2015/12/atlas-oldmemory.ru-814.jpg?w=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r="2745" b="5719"/>
          <a:stretch/>
        </p:blipFill>
        <p:spPr bwMode="auto">
          <a:xfrm>
            <a:off x="2483768" y="2276872"/>
            <a:ext cx="6552728" cy="448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79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928992" cy="28803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Короткі гілки надключичної частини плечового </a:t>
            </a:r>
            <a:r>
              <a:rPr lang="uk-UA" b="1" dirty="0">
                <a:solidFill>
                  <a:srgbClr val="C00000"/>
                </a:solidFill>
              </a:rPr>
              <a:t>сплетення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225688"/>
            <a:ext cx="60121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М'язові гілки (</a:t>
            </a:r>
            <a:r>
              <a:rPr lang="uk-UA" b="1" i="1" dirty="0" err="1"/>
              <a:t>rr</a:t>
            </a:r>
            <a:r>
              <a:rPr lang="uk-UA" b="1" i="1" dirty="0"/>
              <a:t>. </a:t>
            </a:r>
            <a:r>
              <a:rPr lang="uk-UA" b="1" i="1" dirty="0" err="1"/>
              <a:t>musculares</a:t>
            </a:r>
            <a:r>
              <a:rPr lang="uk-UA" b="1" i="1" dirty="0"/>
              <a:t>) </a:t>
            </a:r>
            <a:r>
              <a:rPr lang="uk-UA" b="1" i="1" dirty="0" smtClean="0"/>
              <a:t>– </a:t>
            </a:r>
            <a:r>
              <a:rPr lang="uk-UA" dirty="0" smtClean="0"/>
              <a:t>відходять </a:t>
            </a:r>
            <a:r>
              <a:rPr lang="uk-UA" dirty="0"/>
              <a:t>на самому початку вентральних гілок спинномозкових нервів </a:t>
            </a:r>
            <a:r>
              <a:rPr lang="uk-UA" dirty="0" smtClean="0"/>
              <a:t>С5-С8, іннервують </a:t>
            </a:r>
            <a:r>
              <a:rPr lang="ru-RU" i="1" dirty="0"/>
              <a:t>m</a:t>
            </a:r>
            <a:r>
              <a:rPr lang="uk-UA" i="1" dirty="0"/>
              <a:t>т. </a:t>
            </a:r>
            <a:r>
              <a:rPr lang="ru-RU" i="1" dirty="0" err="1"/>
              <a:t>scal</a:t>
            </a:r>
            <a:r>
              <a:rPr lang="uk-UA" i="1" dirty="0"/>
              <a:t>е</a:t>
            </a:r>
            <a:r>
              <a:rPr lang="ru-RU" i="1" dirty="0"/>
              <a:t>n</a:t>
            </a:r>
            <a:r>
              <a:rPr lang="uk-UA" i="1" dirty="0"/>
              <a:t>іі, т. </a:t>
            </a:r>
            <a:r>
              <a:rPr lang="ru-RU" i="1" dirty="0"/>
              <a:t>l</a:t>
            </a:r>
            <a:r>
              <a:rPr lang="uk-UA" i="1" dirty="0"/>
              <a:t>о</a:t>
            </a:r>
            <a:r>
              <a:rPr lang="ru-RU" i="1" dirty="0" err="1"/>
              <a:t>ngus</a:t>
            </a:r>
            <a:r>
              <a:rPr lang="ru-RU" i="1" dirty="0"/>
              <a:t> c</a:t>
            </a:r>
            <a:r>
              <a:rPr lang="uk-UA" i="1" dirty="0"/>
              <a:t>о</a:t>
            </a:r>
            <a:r>
              <a:rPr lang="ru-RU" i="1" dirty="0" err="1"/>
              <a:t>ll</a:t>
            </a:r>
            <a:r>
              <a:rPr lang="uk-UA" i="1" dirty="0" smtClean="0"/>
              <a:t>і, </a:t>
            </a:r>
            <a:r>
              <a:rPr lang="ru-RU" i="1" dirty="0"/>
              <a:t>m</a:t>
            </a:r>
            <a:r>
              <a:rPr lang="uk-UA" i="1" dirty="0"/>
              <a:t>. </a:t>
            </a:r>
            <a:r>
              <a:rPr lang="ru-RU" i="1" dirty="0" err="1"/>
              <a:t>spl</a:t>
            </a:r>
            <a:r>
              <a:rPr lang="uk-UA" i="1" dirty="0"/>
              <a:t>е</a:t>
            </a:r>
            <a:r>
              <a:rPr lang="ru-RU" i="1" dirty="0" err="1"/>
              <a:t>nius</a:t>
            </a:r>
            <a:r>
              <a:rPr lang="ru-RU" i="1" dirty="0"/>
              <a:t> c</a:t>
            </a:r>
            <a:r>
              <a:rPr lang="uk-UA" i="1" dirty="0"/>
              <a:t>а</a:t>
            </a:r>
            <a:r>
              <a:rPr lang="ru-RU" i="1" dirty="0" err="1" smtClean="0"/>
              <a:t>pitis</a:t>
            </a:r>
            <a:r>
              <a:rPr lang="ru-RU" i="1" dirty="0" smtClean="0"/>
              <a:t>.</a:t>
            </a:r>
            <a:endParaRPr lang="ru-RU" dirty="0"/>
          </a:p>
          <a:p>
            <a:r>
              <a:rPr lang="uk-UA" b="1" i="1" dirty="0"/>
              <a:t>Спинний нерв лопатки (n. </a:t>
            </a:r>
            <a:r>
              <a:rPr lang="uk-UA" b="1" i="1" dirty="0" err="1"/>
              <a:t>dorsalis</a:t>
            </a:r>
            <a:r>
              <a:rPr lang="uk-UA" b="1" i="1" dirty="0"/>
              <a:t> </a:t>
            </a:r>
            <a:r>
              <a:rPr lang="uk-UA" b="1" i="1" dirty="0" err="1"/>
              <a:t>scapulae</a:t>
            </a:r>
            <a:r>
              <a:rPr lang="uk-UA" b="1" i="1" dirty="0"/>
              <a:t>)</a:t>
            </a:r>
            <a:r>
              <a:rPr lang="uk-UA" dirty="0"/>
              <a:t> - відходить від передньої гілки С5 до вступу її в склад плечового </a:t>
            </a:r>
            <a:r>
              <a:rPr lang="uk-UA" dirty="0" smtClean="0"/>
              <a:t>сплетення, </a:t>
            </a:r>
            <a:r>
              <a:rPr lang="uk-UA" dirty="0"/>
              <a:t>проходить крізь </a:t>
            </a:r>
            <a:r>
              <a:rPr lang="ru-RU" i="1" dirty="0"/>
              <a:t>m</a:t>
            </a:r>
            <a:r>
              <a:rPr lang="uk-UA" i="1" dirty="0"/>
              <a:t>. </a:t>
            </a:r>
            <a:r>
              <a:rPr lang="ru-RU" i="1" dirty="0" err="1"/>
              <a:t>scalenus</a:t>
            </a:r>
            <a:r>
              <a:rPr lang="ru-RU" i="1" dirty="0"/>
              <a:t> </a:t>
            </a:r>
            <a:r>
              <a:rPr lang="ru-RU" i="1" dirty="0" err="1" smtClean="0"/>
              <a:t>medius</a:t>
            </a:r>
            <a:r>
              <a:rPr lang="ru-RU" i="1" dirty="0" smtClean="0"/>
              <a:t> </a:t>
            </a:r>
            <a:r>
              <a:rPr lang="uk-UA" dirty="0" smtClean="0"/>
              <a:t>до </a:t>
            </a:r>
            <a:r>
              <a:rPr lang="uk-UA" dirty="0" err="1"/>
              <a:t>присереднього</a:t>
            </a:r>
            <a:r>
              <a:rPr lang="uk-UA" dirty="0"/>
              <a:t> краю лопатки, де іннервує </a:t>
            </a:r>
            <a:r>
              <a:rPr lang="ru-RU" i="1" dirty="0" err="1"/>
              <a:t>mm</a:t>
            </a:r>
            <a:r>
              <a:rPr lang="uk-UA" i="1" dirty="0"/>
              <a:t>. </a:t>
            </a:r>
            <a:r>
              <a:rPr lang="en-US" i="1" dirty="0" smtClean="0"/>
              <a:t>r</a:t>
            </a:r>
            <a:r>
              <a:rPr lang="ru-RU" i="1" dirty="0" err="1" smtClean="0"/>
              <a:t>homboidei</a:t>
            </a:r>
            <a:r>
              <a:rPr lang="ru-RU" i="1" dirty="0" smtClean="0"/>
              <a:t>, m</a:t>
            </a:r>
            <a:r>
              <a:rPr lang="uk-UA" i="1" dirty="0"/>
              <a:t>. </a:t>
            </a:r>
            <a:r>
              <a:rPr lang="ru-RU" i="1" dirty="0" err="1"/>
              <a:t>levator</a:t>
            </a:r>
            <a:r>
              <a:rPr lang="ru-RU" i="1" dirty="0"/>
              <a:t> </a:t>
            </a:r>
            <a:r>
              <a:rPr lang="ru-RU" i="1" dirty="0" err="1" smtClean="0"/>
              <a:t>scapulae</a:t>
            </a:r>
            <a:r>
              <a:rPr lang="ru-RU" i="1" dirty="0" smtClean="0"/>
              <a:t> </a:t>
            </a:r>
            <a:r>
              <a:rPr lang="uk-UA" dirty="0" smtClean="0"/>
              <a:t>та </a:t>
            </a:r>
            <a:r>
              <a:rPr lang="uk-UA" dirty="0"/>
              <a:t>саму </a:t>
            </a:r>
            <a:r>
              <a:rPr lang="uk-UA" dirty="0" smtClean="0"/>
              <a:t>лопатку.</a:t>
            </a:r>
            <a:endParaRPr lang="ru-RU" dirty="0"/>
          </a:p>
          <a:p>
            <a:r>
              <a:rPr lang="uk-UA" b="1" i="1" dirty="0"/>
              <a:t>Довгий грудний нерв (</a:t>
            </a:r>
            <a:r>
              <a:rPr lang="ru-RU" b="1" i="1" dirty="0"/>
              <a:t>n</a:t>
            </a:r>
            <a:r>
              <a:rPr lang="uk-UA" b="1" i="1" dirty="0"/>
              <a:t>. </a:t>
            </a:r>
            <a:r>
              <a:rPr lang="ru-RU" b="1" i="1" dirty="0" err="1"/>
              <a:t>thoracicus</a:t>
            </a:r>
            <a:r>
              <a:rPr lang="ru-RU" b="1" i="1" dirty="0"/>
              <a:t> </a:t>
            </a:r>
            <a:r>
              <a:rPr lang="ru-RU" b="1" i="1" dirty="0" err="1"/>
              <a:t>longus</a:t>
            </a:r>
            <a:r>
              <a:rPr lang="uk-UA" b="1" i="1" dirty="0"/>
              <a:t>)</a:t>
            </a:r>
            <a:r>
              <a:rPr lang="uk-UA" dirty="0"/>
              <a:t> </a:t>
            </a:r>
            <a:r>
              <a:rPr lang="uk-UA" dirty="0" smtClean="0"/>
              <a:t>- відходить </a:t>
            </a:r>
            <a:r>
              <a:rPr lang="uk-UA" dirty="0"/>
              <a:t>від </a:t>
            </a:r>
            <a:r>
              <a:rPr lang="uk-UA" dirty="0" smtClean="0"/>
              <a:t>С5-С7 </a:t>
            </a:r>
            <a:r>
              <a:rPr lang="uk-UA" dirty="0"/>
              <a:t>кількома стовбурцями і з’єднується </a:t>
            </a:r>
            <a:r>
              <a:rPr lang="uk-UA" dirty="0" smtClean="0"/>
              <a:t>у стовбур позаду </a:t>
            </a:r>
            <a:r>
              <a:rPr lang="uk-UA" dirty="0"/>
              <a:t>плечового </a:t>
            </a:r>
            <a:r>
              <a:rPr lang="uk-UA" dirty="0" smtClean="0"/>
              <a:t>сплетення, іннервує </a:t>
            </a:r>
            <a:r>
              <a:rPr lang="uk-UA" i="1" dirty="0">
                <a:cs typeface="Times New Roman" panose="02020603050405020304" pitchFamily="18" charset="0"/>
              </a:rPr>
              <a:t>m. </a:t>
            </a:r>
            <a:r>
              <a:rPr lang="uk-UA" i="1" dirty="0" err="1">
                <a:cs typeface="Times New Roman" panose="02020603050405020304" pitchFamily="18" charset="0"/>
              </a:rPr>
              <a:t>serrаtus</a:t>
            </a:r>
            <a:r>
              <a:rPr lang="uk-UA" i="1" dirty="0">
                <a:cs typeface="Times New Roman" panose="02020603050405020304" pitchFamily="18" charset="0"/>
              </a:rPr>
              <a:t> </a:t>
            </a:r>
            <a:r>
              <a:rPr lang="uk-UA" i="1" dirty="0" err="1" smtClean="0">
                <a:cs typeface="Times New Roman" panose="02020603050405020304" pitchFamily="18" charset="0"/>
              </a:rPr>
              <a:t>anterior</a:t>
            </a:r>
            <a:r>
              <a:rPr lang="uk-UA" i="1" dirty="0" smtClean="0">
                <a:cs typeface="Times New Roman" panose="02020603050405020304" pitchFamily="18" charset="0"/>
              </a:rPr>
              <a:t>.</a:t>
            </a:r>
            <a:endParaRPr lang="ru-RU" dirty="0"/>
          </a:p>
          <a:p>
            <a:r>
              <a:rPr lang="uk-UA" b="1" i="1" dirty="0"/>
              <a:t>Підключичний нерв (n. </a:t>
            </a:r>
            <a:r>
              <a:rPr lang="uk-UA" b="1" i="1" dirty="0" err="1"/>
              <a:t>subclavius</a:t>
            </a:r>
            <a:r>
              <a:rPr lang="uk-UA" b="1" i="1" dirty="0"/>
              <a:t>)</a:t>
            </a:r>
            <a:r>
              <a:rPr lang="uk-UA" dirty="0"/>
              <a:t> - </a:t>
            </a:r>
            <a:r>
              <a:rPr lang="uk-UA" dirty="0" smtClean="0"/>
              <a:t>відходить </a:t>
            </a:r>
            <a:r>
              <a:rPr lang="uk-UA" dirty="0"/>
              <a:t>від </a:t>
            </a:r>
            <a:r>
              <a:rPr lang="ru-RU" i="1" dirty="0" err="1"/>
              <a:t>truncus</a:t>
            </a:r>
            <a:r>
              <a:rPr lang="ru-RU" i="1" dirty="0"/>
              <a:t> </a:t>
            </a:r>
            <a:r>
              <a:rPr lang="ru-RU" i="1" dirty="0" err="1"/>
              <a:t>superior</a:t>
            </a:r>
            <a:r>
              <a:rPr lang="uk-UA" i="1" dirty="0"/>
              <a:t>,</a:t>
            </a:r>
            <a:r>
              <a:rPr lang="uk-UA" dirty="0"/>
              <a:t> проходить попереду </a:t>
            </a:r>
            <a:r>
              <a:rPr lang="uk-UA" i="1" dirty="0" smtClean="0"/>
              <a:t>а. </a:t>
            </a:r>
            <a:r>
              <a:rPr lang="uk-UA" i="1" dirty="0" err="1"/>
              <a:t>subclavius</a:t>
            </a:r>
            <a:r>
              <a:rPr lang="uk-UA" dirty="0" smtClean="0"/>
              <a:t>, іннервує підключичний м'яз.</a:t>
            </a:r>
            <a:endParaRPr lang="ru-RU" dirty="0"/>
          </a:p>
          <a:p>
            <a:r>
              <a:rPr lang="uk-UA" b="1" i="1" dirty="0"/>
              <a:t>Надлопатковий нерв (n. </a:t>
            </a:r>
            <a:r>
              <a:rPr lang="uk-UA" b="1" i="1" dirty="0" err="1"/>
              <a:t>suprascapularis</a:t>
            </a:r>
            <a:r>
              <a:rPr lang="uk-UA" b="1" i="1" dirty="0"/>
              <a:t>)</a:t>
            </a:r>
            <a:r>
              <a:rPr lang="uk-UA" dirty="0"/>
              <a:t> - </a:t>
            </a:r>
            <a:r>
              <a:rPr lang="uk-UA" dirty="0" smtClean="0"/>
              <a:t>відходить </a:t>
            </a:r>
            <a:r>
              <a:rPr lang="uk-UA" dirty="0"/>
              <a:t>від </a:t>
            </a:r>
            <a:r>
              <a:rPr lang="ru-RU" i="1" dirty="0" err="1"/>
              <a:t>truncus</a:t>
            </a:r>
            <a:r>
              <a:rPr lang="ru-RU" i="1" dirty="0"/>
              <a:t> </a:t>
            </a:r>
            <a:r>
              <a:rPr lang="ru-RU" i="1" dirty="0" err="1"/>
              <a:t>superior</a:t>
            </a:r>
            <a:r>
              <a:rPr lang="uk-UA" i="1" dirty="0"/>
              <a:t>,</a:t>
            </a:r>
            <a:r>
              <a:rPr lang="uk-UA" dirty="0"/>
              <a:t> </a:t>
            </a:r>
            <a:r>
              <a:rPr lang="uk-UA" dirty="0" smtClean="0"/>
              <a:t>йде у </a:t>
            </a:r>
            <a:r>
              <a:rPr lang="uk-UA" dirty="0"/>
              <a:t>бік і проходить в </a:t>
            </a:r>
            <a:r>
              <a:rPr lang="uk-UA" dirty="0" err="1" smtClean="0"/>
              <a:t>надостну</a:t>
            </a:r>
            <a:r>
              <a:rPr lang="uk-UA" dirty="0" smtClean="0"/>
              <a:t> </a:t>
            </a:r>
            <a:r>
              <a:rPr lang="uk-UA" dirty="0"/>
              <a:t>ямку через вирізку лопатки, під її </a:t>
            </a:r>
            <a:r>
              <a:rPr lang="uk-UA" dirty="0" smtClean="0"/>
              <a:t>верхньою </a:t>
            </a:r>
            <a:r>
              <a:rPr lang="uk-UA" dirty="0"/>
              <a:t>поперечною </a:t>
            </a:r>
            <a:r>
              <a:rPr lang="uk-UA" dirty="0" smtClean="0"/>
              <a:t>зв'язкою, потім нерв</a:t>
            </a:r>
            <a:r>
              <a:rPr lang="uk-UA" i="1" dirty="0" smtClean="0"/>
              <a:t> </a:t>
            </a:r>
            <a:r>
              <a:rPr lang="uk-UA" dirty="0" smtClean="0"/>
              <a:t>проходить </a:t>
            </a:r>
            <a:r>
              <a:rPr lang="uk-UA" dirty="0"/>
              <a:t>під основою </a:t>
            </a:r>
            <a:r>
              <a:rPr lang="uk-UA" dirty="0" err="1"/>
              <a:t>акроміона</a:t>
            </a:r>
            <a:r>
              <a:rPr lang="uk-UA" dirty="0"/>
              <a:t> в </a:t>
            </a:r>
            <a:r>
              <a:rPr lang="uk-UA" dirty="0" err="1"/>
              <a:t>підостну</a:t>
            </a:r>
            <a:r>
              <a:rPr lang="uk-UA" dirty="0"/>
              <a:t> ямку лопатки. Іннервує </a:t>
            </a:r>
            <a:r>
              <a:rPr lang="uk-UA" dirty="0" err="1"/>
              <a:t>надостний</a:t>
            </a:r>
            <a:r>
              <a:rPr lang="uk-UA" dirty="0"/>
              <a:t> і </a:t>
            </a:r>
            <a:r>
              <a:rPr lang="uk-UA" dirty="0" err="1"/>
              <a:t>подостний</a:t>
            </a:r>
            <a:r>
              <a:rPr lang="uk-UA" dirty="0"/>
              <a:t> м'язи, капсулу плечового суглоба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2736"/>
            <a:ext cx="377991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0.wp.com/www.dimaname.ru/wp-content/uploads/2015/12/atlas-oldmemory.ru-814.jpg?w=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r="2745" b="5719"/>
          <a:stretch/>
        </p:blipFill>
        <p:spPr bwMode="auto">
          <a:xfrm>
            <a:off x="2551138" y="1124744"/>
            <a:ext cx="655272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38" y="2924944"/>
            <a:ext cx="655272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46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980728"/>
          </a:xfrm>
        </p:spPr>
        <p:txBody>
          <a:bodyPr>
            <a:noAutofit/>
          </a:bodyPr>
          <a:lstStyle/>
          <a:p>
            <a:r>
              <a:rPr lang="uk-UA" sz="3600" b="1" i="1" dirty="0" smtClean="0"/>
              <a:t>Підключична </a:t>
            </a:r>
            <a:r>
              <a:rPr lang="uk-UA" sz="3600" b="1" i="1" dirty="0"/>
              <a:t>частина </a:t>
            </a:r>
            <a:br>
              <a:rPr lang="uk-UA" sz="3600" b="1" i="1" dirty="0"/>
            </a:br>
            <a:r>
              <a:rPr lang="uk-UA" sz="3600" b="1" i="1" dirty="0"/>
              <a:t>(</a:t>
            </a:r>
            <a:r>
              <a:rPr lang="ru-RU" sz="3600" b="1" i="1" dirty="0" err="1"/>
              <a:t>pars</a:t>
            </a:r>
            <a:r>
              <a:rPr lang="ru-RU" sz="3600" b="1" i="1" dirty="0"/>
              <a:t> </a:t>
            </a:r>
            <a:r>
              <a:rPr lang="ru-RU" sz="3600" b="1" i="1" dirty="0" err="1"/>
              <a:t>infra</a:t>
            </a:r>
            <a:r>
              <a:rPr lang="ru-RU" sz="3600" b="1" i="1" dirty="0" err="1" smtClean="0"/>
              <a:t>clavicularis</a:t>
            </a:r>
            <a:r>
              <a:rPr lang="uk-UA" sz="3600" b="1" i="1" dirty="0"/>
              <a:t>)</a:t>
            </a:r>
            <a:r>
              <a:rPr lang="uk-UA" sz="3600" dirty="0"/>
              <a:t> </a:t>
            </a:r>
            <a:r>
              <a:rPr lang="uk-UA" sz="3600" b="1" i="1" dirty="0"/>
              <a:t>плечового сплетення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018679"/>
            <a:ext cx="7776864" cy="132343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2000" b="1" i="1" dirty="0" err="1"/>
              <a:t>Підключична</a:t>
            </a:r>
            <a:r>
              <a:rPr lang="ru-RU" sz="2000" b="1" i="1" dirty="0"/>
              <a:t> </a:t>
            </a:r>
            <a:r>
              <a:rPr lang="ru-RU" sz="2000" b="1" i="1" dirty="0" err="1"/>
              <a:t>частина</a:t>
            </a:r>
            <a:r>
              <a:rPr lang="ru-RU" sz="2000" b="1" i="1" dirty="0"/>
              <a:t> </a:t>
            </a:r>
            <a:r>
              <a:rPr lang="ru-RU" sz="2000" dirty="0" err="1" smtClean="0"/>
              <a:t>плечового</a:t>
            </a:r>
            <a:r>
              <a:rPr lang="ru-RU" sz="2000" dirty="0" smtClean="0"/>
              <a:t> </a:t>
            </a:r>
            <a:r>
              <a:rPr lang="ru-RU" sz="2000" dirty="0" err="1"/>
              <a:t>сплетення</a:t>
            </a:r>
            <a:r>
              <a:rPr lang="ru-RU" sz="2000" dirty="0"/>
              <a:t> </a:t>
            </a:r>
            <a:r>
              <a:rPr lang="ru-RU" sz="2000" dirty="0" err="1"/>
              <a:t>розміщена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ключицею у </a:t>
            </a:r>
            <a:r>
              <a:rPr lang="ru-RU" sz="2000" dirty="0" err="1"/>
              <a:t>пахвовій</a:t>
            </a:r>
            <a:r>
              <a:rPr lang="ru-RU" sz="2000" dirty="0"/>
              <a:t> </a:t>
            </a:r>
            <a:r>
              <a:rPr lang="ru-RU" sz="2000" dirty="0" err="1"/>
              <a:t>порожнині</a:t>
            </a:r>
            <a:r>
              <a:rPr lang="ru-RU" sz="2000" dirty="0"/>
              <a:t> </a:t>
            </a:r>
            <a:r>
              <a:rPr lang="ru-RU" sz="2000" dirty="0" smtClean="0"/>
              <a:t>та </a:t>
            </a:r>
            <a:r>
              <a:rPr lang="ru-RU" sz="2000" dirty="0"/>
              <a:t>представлена </a:t>
            </a:r>
            <a:r>
              <a:rPr lang="ru-RU" sz="2000" dirty="0" err="1"/>
              <a:t>трьома</a:t>
            </a:r>
            <a:r>
              <a:rPr lang="ru-RU" sz="2000" dirty="0"/>
              <a:t> пучками,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охоплюють</a:t>
            </a:r>
            <a:r>
              <a:rPr lang="ru-RU" sz="2000" dirty="0"/>
              <a:t> </a:t>
            </a:r>
            <a:r>
              <a:rPr lang="ru-RU" sz="2000" i="1" dirty="0"/>
              <a:t>a. </a:t>
            </a:r>
            <a:r>
              <a:rPr lang="ru-RU" sz="2000" i="1" dirty="0" err="1"/>
              <a:t>axillaris</a:t>
            </a:r>
            <a:r>
              <a:rPr lang="ru-RU" sz="2000" dirty="0"/>
              <a:t> </a:t>
            </a:r>
            <a:r>
              <a:rPr lang="uk-UA" sz="2000" dirty="0"/>
              <a:t>з боку</a:t>
            </a:r>
            <a:r>
              <a:rPr lang="ru-RU" sz="2000" dirty="0"/>
              <a:t>, </a:t>
            </a:r>
            <a:r>
              <a:rPr lang="ru-RU" sz="2000" dirty="0" err="1"/>
              <a:t>присередньо</a:t>
            </a:r>
            <a:r>
              <a:rPr lang="ru-RU" sz="2000" dirty="0"/>
              <a:t>, </a:t>
            </a:r>
            <a:r>
              <a:rPr lang="ru-RU" sz="2000" dirty="0" err="1"/>
              <a:t>позаду</a:t>
            </a:r>
            <a:r>
              <a:rPr lang="ru-RU" sz="2000" dirty="0"/>
              <a:t> і </a:t>
            </a:r>
            <a:r>
              <a:rPr lang="ru-RU" sz="2000" dirty="0" err="1"/>
              <a:t>беруть</a:t>
            </a:r>
            <a:r>
              <a:rPr lang="ru-RU" sz="2000" dirty="0"/>
              <a:t> початок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передніх</a:t>
            </a:r>
            <a:r>
              <a:rPr lang="ru-RU" sz="2000" dirty="0"/>
              <a:t> та </a:t>
            </a:r>
            <a:r>
              <a:rPr lang="ru-RU" sz="2000" dirty="0" err="1"/>
              <a:t>задніх</a:t>
            </a:r>
            <a:r>
              <a:rPr lang="ru-RU" sz="2000" dirty="0"/>
              <a:t> </a:t>
            </a:r>
            <a:r>
              <a:rPr lang="ru-RU" sz="2000" dirty="0" err="1"/>
              <a:t>розгалужень</a:t>
            </a:r>
            <a:r>
              <a:rPr lang="ru-RU" sz="2000" dirty="0"/>
              <a:t> </a:t>
            </a:r>
            <a:r>
              <a:rPr lang="ru-RU" sz="2000" dirty="0" err="1"/>
              <a:t>стовбурів</a:t>
            </a:r>
            <a:r>
              <a:rPr lang="ru-RU" sz="2000" dirty="0"/>
              <a:t> </a:t>
            </a:r>
            <a:r>
              <a:rPr lang="ru-RU" sz="2000" dirty="0" err="1"/>
              <a:t>надключичної</a:t>
            </a:r>
            <a:r>
              <a:rPr lang="ru-RU" sz="2000" dirty="0"/>
              <a:t> </a:t>
            </a:r>
            <a:r>
              <a:rPr lang="ru-RU" sz="2000" dirty="0" err="1"/>
              <a:t>частини</a:t>
            </a:r>
            <a:r>
              <a:rPr lang="ru-RU" sz="2000" dirty="0"/>
              <a:t>.</a:t>
            </a:r>
            <a:r>
              <a:rPr lang="uk-UA" sz="2000" dirty="0"/>
              <a:t> </a:t>
            </a:r>
            <a:endParaRPr lang="uk-UA" sz="20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07505" y="2420888"/>
            <a:ext cx="3384376" cy="440120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lvl="0"/>
            <a:r>
              <a:rPr lang="uk-UA" sz="2000" b="1" i="1" dirty="0">
                <a:solidFill>
                  <a:prstClr val="black"/>
                </a:solidFill>
              </a:rPr>
              <a:t>Медіальний пучок (</a:t>
            </a:r>
            <a:r>
              <a:rPr lang="uk-UA" sz="2000" b="1" i="1" dirty="0" err="1">
                <a:solidFill>
                  <a:prstClr val="black"/>
                </a:solidFill>
              </a:rPr>
              <a:t>fasciculus</a:t>
            </a:r>
            <a:r>
              <a:rPr lang="uk-UA" sz="2000" b="1" i="1" dirty="0">
                <a:solidFill>
                  <a:prstClr val="black"/>
                </a:solidFill>
              </a:rPr>
              <a:t> </a:t>
            </a:r>
            <a:r>
              <a:rPr lang="uk-UA" sz="2000" b="1" i="1" dirty="0" err="1">
                <a:solidFill>
                  <a:prstClr val="black"/>
                </a:solidFill>
              </a:rPr>
              <a:t>medialis</a:t>
            </a:r>
            <a:r>
              <a:rPr lang="uk-UA" sz="2000" b="1" i="1" dirty="0">
                <a:solidFill>
                  <a:prstClr val="black"/>
                </a:solidFill>
              </a:rPr>
              <a:t>)</a:t>
            </a:r>
            <a:r>
              <a:rPr lang="uk-UA" sz="2000" b="1" dirty="0">
                <a:solidFill>
                  <a:prstClr val="black"/>
                </a:solidFill>
              </a:rPr>
              <a:t> </a:t>
            </a:r>
            <a:r>
              <a:rPr lang="uk-UA" sz="2000" dirty="0">
                <a:solidFill>
                  <a:prstClr val="black"/>
                </a:solidFill>
              </a:rPr>
              <a:t>бере початок від переднього розгалуження </a:t>
            </a:r>
            <a:r>
              <a:rPr lang="ru-RU" sz="2000" i="1" dirty="0" err="1">
                <a:solidFill>
                  <a:prstClr val="black"/>
                </a:solidFill>
              </a:rPr>
              <a:t>truncus</a:t>
            </a:r>
            <a:r>
              <a:rPr lang="ru-RU" sz="2000" i="1" dirty="0">
                <a:solidFill>
                  <a:prstClr val="black"/>
                </a:solidFill>
              </a:rPr>
              <a:t> </a:t>
            </a:r>
            <a:r>
              <a:rPr lang="ru-RU" sz="2000" i="1" dirty="0" err="1">
                <a:solidFill>
                  <a:prstClr val="black"/>
                </a:solidFill>
              </a:rPr>
              <a:t>inferior</a:t>
            </a:r>
            <a:endParaRPr lang="ru-RU" sz="2000" dirty="0">
              <a:solidFill>
                <a:prstClr val="black"/>
              </a:solidFill>
            </a:endParaRPr>
          </a:p>
          <a:p>
            <a:pPr lvl="0"/>
            <a:r>
              <a:rPr lang="uk-UA" sz="2000" b="1" i="1" dirty="0">
                <a:solidFill>
                  <a:prstClr val="black"/>
                </a:solidFill>
              </a:rPr>
              <a:t>Латеральний пучок (</a:t>
            </a:r>
            <a:r>
              <a:rPr lang="uk-UA" sz="2000" b="1" i="1" dirty="0" err="1">
                <a:solidFill>
                  <a:prstClr val="black"/>
                </a:solidFill>
              </a:rPr>
              <a:t>fasciculus</a:t>
            </a:r>
            <a:r>
              <a:rPr lang="uk-UA" sz="2000" b="1" i="1" dirty="0">
                <a:solidFill>
                  <a:prstClr val="black"/>
                </a:solidFill>
              </a:rPr>
              <a:t> </a:t>
            </a:r>
            <a:r>
              <a:rPr lang="uk-UA" sz="2000" b="1" i="1" dirty="0" err="1">
                <a:solidFill>
                  <a:prstClr val="black"/>
                </a:solidFill>
              </a:rPr>
              <a:t>lateralis</a:t>
            </a:r>
            <a:r>
              <a:rPr lang="uk-UA" sz="2000" i="1" dirty="0">
                <a:solidFill>
                  <a:prstClr val="black"/>
                </a:solidFill>
              </a:rPr>
              <a:t>) </a:t>
            </a:r>
            <a:r>
              <a:rPr lang="uk-UA" sz="2000" dirty="0">
                <a:solidFill>
                  <a:prstClr val="black"/>
                </a:solidFill>
              </a:rPr>
              <a:t>бере початок від передніх розгалужень </a:t>
            </a:r>
            <a:r>
              <a:rPr lang="ru-RU" sz="2000" i="1" dirty="0" err="1">
                <a:solidFill>
                  <a:prstClr val="black"/>
                </a:solidFill>
              </a:rPr>
              <a:t>truncus</a:t>
            </a:r>
            <a:r>
              <a:rPr lang="ru-RU" sz="2000" i="1" dirty="0">
                <a:solidFill>
                  <a:prstClr val="black"/>
                </a:solidFill>
              </a:rPr>
              <a:t> </a:t>
            </a:r>
            <a:r>
              <a:rPr lang="ru-RU" sz="2000" i="1" dirty="0" err="1">
                <a:solidFill>
                  <a:prstClr val="black"/>
                </a:solidFill>
              </a:rPr>
              <a:t>superior</a:t>
            </a:r>
            <a:r>
              <a:rPr lang="ru-RU" sz="2000" i="1" dirty="0">
                <a:solidFill>
                  <a:prstClr val="black"/>
                </a:solidFill>
              </a:rPr>
              <a:t> </a:t>
            </a:r>
            <a:r>
              <a:rPr lang="uk-UA" sz="2000" dirty="0">
                <a:solidFill>
                  <a:prstClr val="black"/>
                </a:solidFill>
              </a:rPr>
              <a:t>та</a:t>
            </a:r>
            <a:r>
              <a:rPr lang="uk-UA" sz="2000" i="1" dirty="0">
                <a:solidFill>
                  <a:prstClr val="black"/>
                </a:solidFill>
              </a:rPr>
              <a:t> </a:t>
            </a:r>
            <a:r>
              <a:rPr lang="ru-RU" sz="2000" i="1" dirty="0" err="1">
                <a:solidFill>
                  <a:prstClr val="black"/>
                </a:solidFill>
              </a:rPr>
              <a:t>truncus</a:t>
            </a:r>
            <a:r>
              <a:rPr lang="ru-RU" sz="2000" i="1" dirty="0">
                <a:solidFill>
                  <a:prstClr val="black"/>
                </a:solidFill>
              </a:rPr>
              <a:t> </a:t>
            </a:r>
            <a:r>
              <a:rPr lang="ru-RU" sz="2000" i="1" dirty="0" err="1">
                <a:solidFill>
                  <a:prstClr val="black"/>
                </a:solidFill>
              </a:rPr>
              <a:t>medius</a:t>
            </a:r>
            <a:endParaRPr lang="ru-RU" sz="2000" dirty="0">
              <a:solidFill>
                <a:prstClr val="black"/>
              </a:solidFill>
            </a:endParaRPr>
          </a:p>
          <a:p>
            <a:pPr lvl="0"/>
            <a:r>
              <a:rPr lang="uk-UA" sz="2000" b="1" i="1" dirty="0">
                <a:solidFill>
                  <a:prstClr val="black"/>
                </a:solidFill>
              </a:rPr>
              <a:t>Задній пучок (</a:t>
            </a:r>
            <a:r>
              <a:rPr lang="uk-UA" sz="2000" b="1" i="1" dirty="0" err="1">
                <a:solidFill>
                  <a:prstClr val="black"/>
                </a:solidFill>
              </a:rPr>
              <a:t>fasciculus</a:t>
            </a:r>
            <a:r>
              <a:rPr lang="uk-UA" sz="2000" b="1" i="1" dirty="0">
                <a:solidFill>
                  <a:prstClr val="black"/>
                </a:solidFill>
              </a:rPr>
              <a:t> </a:t>
            </a:r>
            <a:r>
              <a:rPr lang="uk-UA" sz="2000" b="1" i="1" dirty="0" err="1">
                <a:solidFill>
                  <a:prstClr val="black"/>
                </a:solidFill>
              </a:rPr>
              <a:t>posterior</a:t>
            </a:r>
            <a:r>
              <a:rPr lang="uk-UA" sz="2000" b="1" i="1" dirty="0">
                <a:solidFill>
                  <a:prstClr val="black"/>
                </a:solidFill>
              </a:rPr>
              <a:t>)</a:t>
            </a:r>
            <a:r>
              <a:rPr lang="uk-UA" sz="2000" dirty="0">
                <a:solidFill>
                  <a:prstClr val="black"/>
                </a:solidFill>
              </a:rPr>
              <a:t> бере початок від задніх розгалужень </a:t>
            </a:r>
            <a:r>
              <a:rPr lang="ru-RU" sz="2000" i="1" dirty="0" err="1">
                <a:solidFill>
                  <a:prstClr val="black"/>
                </a:solidFill>
              </a:rPr>
              <a:t>truncus</a:t>
            </a:r>
            <a:r>
              <a:rPr lang="ru-RU" sz="2000" i="1" dirty="0">
                <a:solidFill>
                  <a:prstClr val="black"/>
                </a:solidFill>
              </a:rPr>
              <a:t> </a:t>
            </a:r>
            <a:r>
              <a:rPr lang="ru-RU" sz="2000" i="1" dirty="0" err="1">
                <a:solidFill>
                  <a:prstClr val="black"/>
                </a:solidFill>
              </a:rPr>
              <a:t>superior</a:t>
            </a:r>
            <a:r>
              <a:rPr lang="uk-UA" sz="2000" i="1" dirty="0">
                <a:solidFill>
                  <a:prstClr val="black"/>
                </a:solidFill>
              </a:rPr>
              <a:t>, </a:t>
            </a:r>
            <a:r>
              <a:rPr lang="ru-RU" sz="2000" i="1" dirty="0" err="1">
                <a:solidFill>
                  <a:prstClr val="black"/>
                </a:solidFill>
              </a:rPr>
              <a:t>truncus</a:t>
            </a:r>
            <a:r>
              <a:rPr lang="ru-RU" sz="2000" i="1" dirty="0">
                <a:solidFill>
                  <a:prstClr val="black"/>
                </a:solidFill>
              </a:rPr>
              <a:t> </a:t>
            </a:r>
            <a:r>
              <a:rPr lang="ru-RU" sz="2000" i="1" dirty="0" err="1">
                <a:solidFill>
                  <a:prstClr val="black"/>
                </a:solidFill>
              </a:rPr>
              <a:t>medius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uk-UA" sz="2000" dirty="0">
                <a:solidFill>
                  <a:prstClr val="black"/>
                </a:solidFill>
              </a:rPr>
              <a:t>та</a:t>
            </a:r>
            <a:r>
              <a:rPr lang="uk-UA" sz="2000" i="1" dirty="0">
                <a:solidFill>
                  <a:prstClr val="black"/>
                </a:solidFill>
              </a:rPr>
              <a:t> </a:t>
            </a:r>
            <a:r>
              <a:rPr lang="ru-RU" sz="2000" i="1" dirty="0" err="1">
                <a:solidFill>
                  <a:prstClr val="black"/>
                </a:solidFill>
              </a:rPr>
              <a:t>truncus</a:t>
            </a:r>
            <a:r>
              <a:rPr lang="ru-RU" sz="2000" i="1" dirty="0">
                <a:solidFill>
                  <a:prstClr val="black"/>
                </a:solidFill>
              </a:rPr>
              <a:t> </a:t>
            </a:r>
            <a:r>
              <a:rPr lang="ru-RU" sz="2000" i="1" dirty="0" err="1">
                <a:solidFill>
                  <a:prstClr val="black"/>
                </a:solidFill>
              </a:rPr>
              <a:t>inferior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" t="16159" r="18785"/>
          <a:stretch/>
        </p:blipFill>
        <p:spPr bwMode="auto">
          <a:xfrm>
            <a:off x="3635896" y="2420888"/>
            <a:ext cx="5508104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1.wp.com/www.dimaname.ru/wp-content/uploads/2015/12/atlas-oldmemory.ru-816.jpg?w=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5"/>
          <a:stretch/>
        </p:blipFill>
        <p:spPr bwMode="auto">
          <a:xfrm>
            <a:off x="2483768" y="2342118"/>
            <a:ext cx="6660232" cy="44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33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шейное сплетение анатом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7"/>
            <a:ext cx="2808312" cy="434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404664"/>
            <a:ext cx="5826480" cy="60016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b="1" i="1" dirty="0"/>
              <a:t>Передні гілки (вентральні гілки), </a:t>
            </a:r>
            <a:r>
              <a:rPr lang="ru-RU" sz="2400" b="1" i="1" dirty="0" err="1"/>
              <a:t>rami</a:t>
            </a:r>
            <a:r>
              <a:rPr lang="ru-RU" sz="2400" b="1" i="1" dirty="0"/>
              <a:t> </a:t>
            </a:r>
            <a:r>
              <a:rPr lang="ru-RU" sz="2400" b="1" i="1" dirty="0" err="1"/>
              <a:t>anteriores</a:t>
            </a:r>
            <a:r>
              <a:rPr lang="uk-UA" sz="2400" b="1" i="1" dirty="0"/>
              <a:t> (</a:t>
            </a:r>
            <a:r>
              <a:rPr lang="ru-RU" sz="2400" b="1" i="1" dirty="0" err="1"/>
              <a:t>rami</a:t>
            </a:r>
            <a:r>
              <a:rPr lang="ru-RU" sz="2400" b="1" i="1" dirty="0"/>
              <a:t> </a:t>
            </a:r>
            <a:r>
              <a:rPr lang="ru-RU" sz="2400" b="1" i="1" dirty="0" err="1"/>
              <a:t>ventrales</a:t>
            </a:r>
            <a:r>
              <a:rPr lang="uk-UA" sz="2400" b="1" i="1" dirty="0"/>
              <a:t>)</a:t>
            </a:r>
            <a:r>
              <a:rPr lang="uk-UA" sz="2400" dirty="0"/>
              <a:t> спинномозкових нервів за складом волокон є змішаними і </a:t>
            </a:r>
            <a:r>
              <a:rPr lang="uk-UA" sz="2400" dirty="0" smtClean="0"/>
              <a:t>містять чутливі, рухові та вегетативні волокна.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 smtClean="0"/>
              <a:t>Іннервують скелетні м'язи, шкіру, кістки і суглоби.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 smtClean="0"/>
              <a:t>Передні гілки шийних, плечових, поперекових, крижових </a:t>
            </a:r>
            <a:r>
              <a:rPr lang="uk-UA" sz="2400" dirty="0"/>
              <a:t>та </a:t>
            </a:r>
            <a:r>
              <a:rPr lang="uk-UA" sz="2400" dirty="0" smtClean="0"/>
              <a:t>куприкових спинномозкових нервів утворюють сплетення, від </a:t>
            </a:r>
            <a:r>
              <a:rPr lang="uk-UA" sz="2400" dirty="0"/>
              <a:t>яких відходять периферичні нерви. </a:t>
            </a:r>
            <a:endParaRPr lang="uk-UA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 smtClean="0"/>
              <a:t>Передні </a:t>
            </a:r>
            <a:r>
              <a:rPr lang="uk-UA" sz="2400" dirty="0"/>
              <a:t>гілки грудних спинномозкових нервів </a:t>
            </a:r>
            <a:r>
              <a:rPr lang="uk-UA" sz="2400" dirty="0" smtClean="0">
                <a:solidFill>
                  <a:prstClr val="black"/>
                </a:solidFill>
              </a:rPr>
              <a:t>(</a:t>
            </a:r>
            <a:r>
              <a:rPr lang="uk-UA" sz="2400" dirty="0" err="1" smtClean="0">
                <a:solidFill>
                  <a:prstClr val="black"/>
                </a:solidFill>
              </a:rPr>
              <a:t>ThІI-</a:t>
            </a:r>
            <a:r>
              <a:rPr lang="uk-UA" sz="2400" dirty="0" smtClean="0">
                <a:solidFill>
                  <a:prstClr val="black"/>
                </a:solidFill>
              </a:rPr>
              <a:t> </a:t>
            </a:r>
            <a:r>
              <a:rPr lang="uk-UA" sz="2400" dirty="0" err="1" smtClean="0">
                <a:solidFill>
                  <a:prstClr val="black"/>
                </a:solidFill>
              </a:rPr>
              <a:t>ThXI</a:t>
            </a:r>
            <a:r>
              <a:rPr lang="uk-UA" sz="2400" dirty="0">
                <a:solidFill>
                  <a:prstClr val="black"/>
                </a:solidFill>
              </a:rPr>
              <a:t>) </a:t>
            </a:r>
            <a:r>
              <a:rPr lang="uk-UA" sz="2400" dirty="0" smtClean="0"/>
              <a:t>зберігають </a:t>
            </a:r>
            <a:r>
              <a:rPr lang="uk-UA" sz="2400" dirty="0"/>
              <a:t>метамерну будову і продовжуються у міжреброві нерви, не утворюючи сплетень.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91692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onspekta.net/studopediaorg/baza4/765792880409.files/image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995936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820"/>
            <a:ext cx="8229600" cy="1039916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7030A0"/>
                </a:solidFill>
              </a:rPr>
              <a:t>Короткі </a:t>
            </a:r>
            <a:r>
              <a:rPr lang="uk-UA" b="1" dirty="0" smtClean="0">
                <a:solidFill>
                  <a:srgbClr val="7030A0"/>
                </a:solidFill>
              </a:rPr>
              <a:t>та довгі гілки підключичної </a:t>
            </a:r>
            <a:r>
              <a:rPr lang="uk-UA" b="1" dirty="0">
                <a:solidFill>
                  <a:srgbClr val="7030A0"/>
                </a:solidFill>
              </a:rPr>
              <a:t>частини плечового сплетення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308" y="1772816"/>
            <a:ext cx="60218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 smtClean="0"/>
              <a:t>Від </a:t>
            </a:r>
            <a:r>
              <a:rPr lang="uk-UA" b="1" i="1" u="sng" dirty="0" err="1" smtClean="0"/>
              <a:t>fasciculus</a:t>
            </a:r>
            <a:r>
              <a:rPr lang="uk-UA" b="1" i="1" u="sng" dirty="0" smtClean="0"/>
              <a:t> </a:t>
            </a:r>
            <a:r>
              <a:rPr lang="uk-UA" b="1" i="1" u="sng" dirty="0" err="1" smtClean="0"/>
              <a:t>medialis</a:t>
            </a:r>
            <a:r>
              <a:rPr lang="uk-UA" b="1" u="sng" dirty="0" smtClean="0"/>
              <a:t> (3) відходять: </a:t>
            </a:r>
          </a:p>
          <a:p>
            <a:r>
              <a:rPr lang="uk-UA" dirty="0"/>
              <a:t>Коротка гілка - </a:t>
            </a:r>
            <a:r>
              <a:rPr lang="uk-UA" b="1" i="1" dirty="0" err="1">
                <a:solidFill>
                  <a:srgbClr val="C00000"/>
                </a:solidFill>
              </a:rPr>
              <a:t>Присередній</a:t>
            </a:r>
            <a:r>
              <a:rPr lang="uk-UA" b="1" i="1" dirty="0">
                <a:solidFill>
                  <a:srgbClr val="C00000"/>
                </a:solidFill>
              </a:rPr>
              <a:t> грудний нерв (n. </a:t>
            </a:r>
            <a:r>
              <a:rPr lang="uk-UA" b="1" i="1" dirty="0" err="1">
                <a:solidFill>
                  <a:srgbClr val="C00000"/>
                </a:solidFill>
              </a:rPr>
              <a:t>pectorales</a:t>
            </a:r>
            <a:r>
              <a:rPr lang="uk-UA" b="1" i="1" dirty="0">
                <a:solidFill>
                  <a:srgbClr val="C00000"/>
                </a:solidFill>
              </a:rPr>
              <a:t> </a:t>
            </a:r>
            <a:r>
              <a:rPr lang="uk-UA" b="1" i="1" dirty="0" err="1">
                <a:solidFill>
                  <a:srgbClr val="C00000"/>
                </a:solidFill>
              </a:rPr>
              <a:t>medialis</a:t>
            </a:r>
            <a:r>
              <a:rPr lang="uk-UA" b="1" i="1" dirty="0">
                <a:solidFill>
                  <a:srgbClr val="C00000"/>
                </a:solidFill>
              </a:rPr>
              <a:t>) </a:t>
            </a:r>
            <a:r>
              <a:rPr lang="uk-UA" dirty="0"/>
              <a:t> - руховий </a:t>
            </a:r>
            <a:r>
              <a:rPr lang="uk-UA" dirty="0" smtClean="0"/>
              <a:t>нерв, що іннервує </a:t>
            </a:r>
            <a:r>
              <a:rPr lang="uk-UA" i="1" dirty="0"/>
              <a:t>m. </a:t>
            </a:r>
            <a:r>
              <a:rPr lang="uk-UA" i="1" dirty="0" err="1"/>
              <a:t>pectoralis</a:t>
            </a:r>
            <a:r>
              <a:rPr lang="uk-UA" i="1" dirty="0"/>
              <a:t> </a:t>
            </a:r>
            <a:r>
              <a:rPr lang="uk-UA" i="1" dirty="0" err="1" smtClean="0"/>
              <a:t>major</a:t>
            </a:r>
            <a:endParaRPr lang="uk-UA" i="1" dirty="0" smtClean="0"/>
          </a:p>
          <a:p>
            <a:pPr lvl="0"/>
            <a:r>
              <a:rPr lang="uk-UA" u="sng" dirty="0"/>
              <a:t>Довгі гілки - чутливі </a:t>
            </a:r>
            <a:r>
              <a:rPr lang="uk-UA" u="sng" dirty="0" smtClean="0"/>
              <a:t>нерви:</a:t>
            </a:r>
          </a:p>
          <a:p>
            <a:pPr lvl="0"/>
            <a:r>
              <a:rPr lang="uk-UA" b="1" i="1" dirty="0" err="1">
                <a:solidFill>
                  <a:srgbClr val="0070C0"/>
                </a:solidFill>
              </a:rPr>
              <a:t>Присередній</a:t>
            </a:r>
            <a:r>
              <a:rPr lang="uk-UA" b="1" i="1" dirty="0">
                <a:solidFill>
                  <a:srgbClr val="0070C0"/>
                </a:solidFill>
              </a:rPr>
              <a:t> шкірний нерв плеча (n. </a:t>
            </a:r>
            <a:r>
              <a:rPr lang="uk-UA" b="1" i="1" dirty="0" err="1">
                <a:solidFill>
                  <a:srgbClr val="0070C0"/>
                </a:solidFill>
              </a:rPr>
              <a:t>cutaneus</a:t>
            </a:r>
            <a:r>
              <a:rPr lang="uk-UA" b="1" i="1" dirty="0">
                <a:solidFill>
                  <a:srgbClr val="0070C0"/>
                </a:solidFill>
              </a:rPr>
              <a:t> </a:t>
            </a:r>
            <a:r>
              <a:rPr lang="uk-UA" b="1" i="1" dirty="0" err="1">
                <a:solidFill>
                  <a:srgbClr val="0070C0"/>
                </a:solidFill>
              </a:rPr>
              <a:t>brachii</a:t>
            </a:r>
            <a:r>
              <a:rPr lang="uk-UA" b="1" i="1" dirty="0">
                <a:solidFill>
                  <a:srgbClr val="0070C0"/>
                </a:solidFill>
              </a:rPr>
              <a:t> </a:t>
            </a:r>
            <a:r>
              <a:rPr lang="uk-UA" b="1" i="1" dirty="0" err="1">
                <a:solidFill>
                  <a:srgbClr val="0070C0"/>
                </a:solidFill>
              </a:rPr>
              <a:t>medialis</a:t>
            </a:r>
            <a:r>
              <a:rPr lang="uk-UA" b="1" i="1" dirty="0">
                <a:solidFill>
                  <a:srgbClr val="0070C0"/>
                </a:solidFill>
              </a:rPr>
              <a:t>)</a:t>
            </a:r>
            <a:r>
              <a:rPr lang="uk-UA" dirty="0">
                <a:solidFill>
                  <a:srgbClr val="0070C0"/>
                </a:solidFill>
              </a:rPr>
              <a:t> </a:t>
            </a:r>
            <a:r>
              <a:rPr lang="uk-UA" dirty="0" smtClean="0"/>
              <a:t>(11) іннервує </a:t>
            </a:r>
            <a:r>
              <a:rPr lang="uk-UA" dirty="0"/>
              <a:t>шкіру </a:t>
            </a:r>
            <a:r>
              <a:rPr lang="uk-UA" dirty="0" err="1"/>
              <a:t>присередньої</a:t>
            </a:r>
            <a:r>
              <a:rPr lang="uk-UA" dirty="0"/>
              <a:t> поверхні </a:t>
            </a:r>
            <a:r>
              <a:rPr lang="uk-UA" dirty="0" smtClean="0"/>
              <a:t>плеча;</a:t>
            </a:r>
            <a:endParaRPr lang="ru-RU" dirty="0"/>
          </a:p>
          <a:p>
            <a:pPr lvl="0"/>
            <a:r>
              <a:rPr lang="uk-UA" b="1" i="1" dirty="0" err="1">
                <a:solidFill>
                  <a:srgbClr val="0070C0"/>
                </a:solidFill>
              </a:rPr>
              <a:t>Присередній</a:t>
            </a:r>
            <a:r>
              <a:rPr lang="uk-UA" b="1" i="1" dirty="0">
                <a:solidFill>
                  <a:srgbClr val="0070C0"/>
                </a:solidFill>
              </a:rPr>
              <a:t> шкірний нерв передпліччя (n. </a:t>
            </a:r>
            <a:r>
              <a:rPr lang="uk-UA" b="1" i="1" dirty="0" err="1">
                <a:solidFill>
                  <a:srgbClr val="0070C0"/>
                </a:solidFill>
              </a:rPr>
              <a:t>cutaneus</a:t>
            </a:r>
            <a:r>
              <a:rPr lang="uk-UA" b="1" i="1" dirty="0">
                <a:solidFill>
                  <a:srgbClr val="0070C0"/>
                </a:solidFill>
              </a:rPr>
              <a:t> </a:t>
            </a:r>
            <a:r>
              <a:rPr lang="uk-UA" b="1" i="1" dirty="0" err="1">
                <a:solidFill>
                  <a:srgbClr val="0070C0"/>
                </a:solidFill>
              </a:rPr>
              <a:t>antebrachii</a:t>
            </a:r>
            <a:r>
              <a:rPr lang="uk-UA" b="1" i="1" dirty="0">
                <a:solidFill>
                  <a:srgbClr val="0070C0"/>
                </a:solidFill>
              </a:rPr>
              <a:t> </a:t>
            </a:r>
            <a:r>
              <a:rPr lang="uk-UA" b="1" i="1" dirty="0" err="1">
                <a:solidFill>
                  <a:srgbClr val="0070C0"/>
                </a:solidFill>
              </a:rPr>
              <a:t>medialis</a:t>
            </a:r>
            <a:r>
              <a:rPr lang="uk-UA" b="1" i="1" dirty="0" smtClean="0">
                <a:solidFill>
                  <a:srgbClr val="0070C0"/>
                </a:solidFill>
              </a:rPr>
              <a:t>) </a:t>
            </a:r>
            <a:r>
              <a:rPr lang="uk-UA" dirty="0" smtClean="0"/>
              <a:t>(13)</a:t>
            </a:r>
            <a:endParaRPr lang="ru-RU" dirty="0"/>
          </a:p>
          <a:p>
            <a:pPr lvl="0"/>
            <a:r>
              <a:rPr lang="uk-UA" i="1" dirty="0" smtClean="0">
                <a:solidFill>
                  <a:srgbClr val="0070C0"/>
                </a:solidFill>
              </a:rPr>
              <a:t>передня </a:t>
            </a:r>
            <a:r>
              <a:rPr lang="uk-UA" i="1" dirty="0">
                <a:solidFill>
                  <a:srgbClr val="0070C0"/>
                </a:solidFill>
              </a:rPr>
              <a:t>гілка (r. </a:t>
            </a:r>
            <a:r>
              <a:rPr lang="uk-UA" i="1" dirty="0" err="1" smtClean="0">
                <a:solidFill>
                  <a:srgbClr val="0070C0"/>
                </a:solidFill>
              </a:rPr>
              <a:t>anterior</a:t>
            </a:r>
            <a:r>
              <a:rPr lang="uk-UA" i="1" dirty="0" smtClean="0">
                <a:solidFill>
                  <a:srgbClr val="0070C0"/>
                </a:solidFill>
              </a:rPr>
              <a:t>)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uk-UA" dirty="0" smtClean="0"/>
              <a:t>іннервує </a:t>
            </a:r>
            <a:r>
              <a:rPr lang="uk-UA" dirty="0" err="1" smtClean="0"/>
              <a:t>присередню</a:t>
            </a:r>
            <a:r>
              <a:rPr lang="uk-UA" dirty="0" smtClean="0"/>
              <a:t> ділянку шкіри передньої поверхні передпліччя до променево-зап'ясткового суглоба;</a:t>
            </a:r>
          </a:p>
          <a:p>
            <a:r>
              <a:rPr lang="uk-UA" i="1" dirty="0" smtClean="0">
                <a:solidFill>
                  <a:srgbClr val="0070C0"/>
                </a:solidFill>
              </a:rPr>
              <a:t>задня </a:t>
            </a:r>
            <a:r>
              <a:rPr lang="uk-UA" i="1" dirty="0">
                <a:solidFill>
                  <a:srgbClr val="0070C0"/>
                </a:solidFill>
              </a:rPr>
              <a:t>гілка (r. </a:t>
            </a:r>
            <a:r>
              <a:rPr lang="uk-UA" i="1" dirty="0" err="1">
                <a:solidFill>
                  <a:srgbClr val="0070C0"/>
                </a:solidFill>
              </a:rPr>
              <a:t>posterior</a:t>
            </a:r>
            <a:r>
              <a:rPr lang="uk-UA" i="1" dirty="0">
                <a:solidFill>
                  <a:srgbClr val="0070C0"/>
                </a:solidFill>
              </a:rPr>
              <a:t>)</a:t>
            </a:r>
            <a:r>
              <a:rPr lang="uk-UA" dirty="0"/>
              <a:t> </a:t>
            </a:r>
            <a:r>
              <a:rPr lang="uk-UA" dirty="0" smtClean="0"/>
              <a:t>іннервує </a:t>
            </a:r>
            <a:r>
              <a:rPr lang="uk-UA" dirty="0" err="1"/>
              <a:t>присередню</a:t>
            </a:r>
            <a:r>
              <a:rPr lang="uk-UA" dirty="0"/>
              <a:t> </a:t>
            </a:r>
            <a:endParaRPr lang="uk-UA" dirty="0" smtClean="0"/>
          </a:p>
          <a:p>
            <a:r>
              <a:rPr lang="uk-UA" dirty="0" smtClean="0"/>
              <a:t>ділянку </a:t>
            </a:r>
            <a:r>
              <a:rPr lang="uk-UA" dirty="0"/>
              <a:t>шкіри верхніх двох третин задньої </a:t>
            </a:r>
            <a:endParaRPr lang="uk-UA" dirty="0" smtClean="0"/>
          </a:p>
          <a:p>
            <a:r>
              <a:rPr lang="uk-UA" dirty="0" smtClean="0"/>
              <a:t>поверхні </a:t>
            </a:r>
            <a:r>
              <a:rPr lang="uk-UA" dirty="0"/>
              <a:t>передпліччя</a:t>
            </a:r>
            <a:endParaRPr lang="ru-RU" dirty="0"/>
          </a:p>
          <a:p>
            <a:r>
              <a:rPr lang="uk-UA" u="sng" dirty="0"/>
              <a:t>Довгі (кінцеві) гілки - змішані </a:t>
            </a:r>
            <a:r>
              <a:rPr lang="uk-UA" u="sng" dirty="0" smtClean="0"/>
              <a:t>нерви:</a:t>
            </a:r>
            <a:endParaRPr lang="ru-RU" u="sng" dirty="0"/>
          </a:p>
          <a:p>
            <a:r>
              <a:rPr lang="uk-UA" b="1" i="1" dirty="0">
                <a:solidFill>
                  <a:srgbClr val="7030A0"/>
                </a:solidFill>
              </a:rPr>
              <a:t>Ліктьовий нерв (n. </a:t>
            </a:r>
            <a:r>
              <a:rPr lang="uk-UA" b="1" i="1" dirty="0" err="1">
                <a:solidFill>
                  <a:srgbClr val="7030A0"/>
                </a:solidFill>
              </a:rPr>
              <a:t>ulnaris</a:t>
            </a:r>
            <a:r>
              <a:rPr lang="uk-UA" b="1" i="1" dirty="0" smtClean="0">
                <a:solidFill>
                  <a:srgbClr val="7030A0"/>
                </a:solidFill>
              </a:rPr>
              <a:t>) </a:t>
            </a:r>
            <a:r>
              <a:rPr lang="uk-UA" dirty="0" smtClean="0"/>
              <a:t>(12)</a:t>
            </a:r>
            <a:endParaRPr lang="ru-RU" dirty="0"/>
          </a:p>
          <a:p>
            <a:r>
              <a:rPr lang="uk-UA" i="1" dirty="0" err="1">
                <a:solidFill>
                  <a:srgbClr val="7030A0"/>
                </a:solidFill>
              </a:rPr>
              <a:t>Присередній</a:t>
            </a:r>
            <a:r>
              <a:rPr lang="uk-UA" i="1" dirty="0">
                <a:solidFill>
                  <a:srgbClr val="7030A0"/>
                </a:solidFill>
              </a:rPr>
              <a:t> корінець серединного нерва (</a:t>
            </a:r>
            <a:r>
              <a:rPr lang="ru-RU" i="1" dirty="0" err="1">
                <a:solidFill>
                  <a:srgbClr val="7030A0"/>
                </a:solidFill>
              </a:rPr>
              <a:t>radix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medialis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nervi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mediani</a:t>
            </a:r>
            <a:r>
              <a:rPr lang="uk-UA" i="1" dirty="0">
                <a:solidFill>
                  <a:srgbClr val="7030A0"/>
                </a:solidFill>
              </a:rPr>
              <a:t>)</a:t>
            </a:r>
            <a:r>
              <a:rPr lang="uk-UA" dirty="0">
                <a:solidFill>
                  <a:srgbClr val="7030A0"/>
                </a:solidFill>
              </a:rPr>
              <a:t> </a:t>
            </a:r>
            <a:r>
              <a:rPr lang="uk-UA" dirty="0" smtClean="0"/>
              <a:t>(9)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052736"/>
            <a:ext cx="724326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Підключична частина дає довгі гілки (нерви) до вільної верхньої кінцівки і короткі гілки до пояса верхньої кінцівки, м’язів грудей і спини.</a:t>
            </a:r>
          </a:p>
        </p:txBody>
      </p:sp>
    </p:spTree>
    <p:extLst>
      <p:ext uri="{BB962C8B-B14F-4D97-AF65-F5344CB8AC3E}">
        <p14:creationId xmlns:p14="http://schemas.microsoft.com/office/powerpoint/2010/main" val="248832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onspekta.net/studopediaorg/baza4/765792880409.files/image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5564"/>
            <a:ext cx="399593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88640"/>
            <a:ext cx="60486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 smtClean="0"/>
              <a:t>Від </a:t>
            </a:r>
            <a:r>
              <a:rPr lang="uk-UA" b="1" i="1" u="sng" dirty="0" err="1" smtClean="0"/>
              <a:t>fasciculus</a:t>
            </a:r>
            <a:r>
              <a:rPr lang="uk-UA" b="1" i="1" u="sng" dirty="0" smtClean="0"/>
              <a:t> </a:t>
            </a:r>
            <a:r>
              <a:rPr lang="uk-UA" b="1" i="1" u="sng" dirty="0" err="1" smtClean="0"/>
              <a:t>lateralis</a:t>
            </a:r>
            <a:r>
              <a:rPr lang="uk-UA" b="1" i="1" u="sng" dirty="0" smtClean="0"/>
              <a:t> (1) </a:t>
            </a:r>
            <a:r>
              <a:rPr lang="uk-UA" b="1" u="sng" dirty="0" smtClean="0"/>
              <a:t>відходять</a:t>
            </a:r>
            <a:r>
              <a:rPr lang="uk-UA" b="1" u="sng" dirty="0"/>
              <a:t>: </a:t>
            </a:r>
            <a:endParaRPr lang="uk-UA" b="1" u="sng" dirty="0" smtClean="0"/>
          </a:p>
          <a:p>
            <a:pPr lvl="0"/>
            <a:r>
              <a:rPr lang="uk-UA" dirty="0"/>
              <a:t>Коротка гілка -  </a:t>
            </a:r>
            <a:r>
              <a:rPr lang="uk-UA" b="1" i="1" dirty="0">
                <a:solidFill>
                  <a:srgbClr val="C00000"/>
                </a:solidFill>
              </a:rPr>
              <a:t>Бічний грудний нерв (n. </a:t>
            </a:r>
            <a:r>
              <a:rPr lang="uk-UA" b="1" i="1" dirty="0" err="1">
                <a:solidFill>
                  <a:srgbClr val="C00000"/>
                </a:solidFill>
              </a:rPr>
              <a:t>pectorales</a:t>
            </a:r>
            <a:r>
              <a:rPr lang="uk-UA" b="1" i="1" dirty="0">
                <a:solidFill>
                  <a:srgbClr val="C00000"/>
                </a:solidFill>
              </a:rPr>
              <a:t> </a:t>
            </a:r>
            <a:r>
              <a:rPr lang="uk-UA" b="1" i="1" dirty="0" err="1">
                <a:solidFill>
                  <a:srgbClr val="C00000"/>
                </a:solidFill>
              </a:rPr>
              <a:t>lateralis</a:t>
            </a:r>
            <a:r>
              <a:rPr lang="uk-UA" b="1" i="1" dirty="0">
                <a:solidFill>
                  <a:srgbClr val="C00000"/>
                </a:solidFill>
              </a:rPr>
              <a:t>) </a:t>
            </a:r>
            <a:r>
              <a:rPr lang="uk-UA" b="1" i="1" dirty="0"/>
              <a:t>-</a:t>
            </a:r>
            <a:r>
              <a:rPr lang="uk-UA" dirty="0"/>
              <a:t> руховий </a:t>
            </a:r>
            <a:r>
              <a:rPr lang="uk-UA" dirty="0" smtClean="0"/>
              <a:t>нерв, що</a:t>
            </a:r>
            <a:r>
              <a:rPr lang="ru-RU" dirty="0" smtClean="0"/>
              <a:t> </a:t>
            </a:r>
            <a:r>
              <a:rPr lang="uk-UA" dirty="0" smtClean="0"/>
              <a:t>іннервує </a:t>
            </a:r>
            <a:r>
              <a:rPr lang="uk-UA" i="1" dirty="0"/>
              <a:t>m. </a:t>
            </a:r>
            <a:r>
              <a:rPr lang="uk-UA" i="1" dirty="0" err="1"/>
              <a:t>pectoralis</a:t>
            </a:r>
            <a:r>
              <a:rPr lang="uk-UA" i="1" dirty="0"/>
              <a:t> </a:t>
            </a:r>
            <a:r>
              <a:rPr lang="uk-UA" i="1" dirty="0" err="1"/>
              <a:t>minor</a:t>
            </a:r>
            <a:endParaRPr lang="ru-RU" dirty="0"/>
          </a:p>
          <a:p>
            <a:pPr lvl="0"/>
            <a:r>
              <a:rPr lang="uk-UA" u="sng" dirty="0"/>
              <a:t>Довгі (кінцеві) гілки - змішані </a:t>
            </a:r>
            <a:r>
              <a:rPr lang="uk-UA" u="sng" dirty="0" smtClean="0"/>
              <a:t>нерви:</a:t>
            </a:r>
            <a:endParaRPr lang="ru-RU" u="sng" dirty="0"/>
          </a:p>
          <a:p>
            <a:pPr lvl="0"/>
            <a:r>
              <a:rPr lang="uk-UA" b="1" i="1" dirty="0">
                <a:solidFill>
                  <a:srgbClr val="7030A0"/>
                </a:solidFill>
              </a:rPr>
              <a:t>М’язово-шкірний нерв (n. </a:t>
            </a:r>
            <a:r>
              <a:rPr lang="uk-UA" b="1" i="1" dirty="0" err="1">
                <a:solidFill>
                  <a:srgbClr val="7030A0"/>
                </a:solidFill>
              </a:rPr>
              <a:t>musculocutaneus</a:t>
            </a:r>
            <a:r>
              <a:rPr lang="uk-UA" b="1" i="1" dirty="0" smtClean="0">
                <a:solidFill>
                  <a:srgbClr val="7030A0"/>
                </a:solidFill>
              </a:rPr>
              <a:t>) </a:t>
            </a:r>
            <a:r>
              <a:rPr lang="uk-UA" dirty="0" smtClean="0"/>
              <a:t>(5)</a:t>
            </a:r>
            <a:endParaRPr lang="ru-RU" dirty="0"/>
          </a:p>
          <a:p>
            <a:pPr lvl="0"/>
            <a:r>
              <a:rPr lang="uk-UA" i="1" dirty="0">
                <a:solidFill>
                  <a:srgbClr val="7030A0"/>
                </a:solidFill>
              </a:rPr>
              <a:t>Бічний корінець серединного нерва (</a:t>
            </a:r>
            <a:r>
              <a:rPr lang="ru-RU" i="1" dirty="0" err="1">
                <a:solidFill>
                  <a:srgbClr val="7030A0"/>
                </a:solidFill>
              </a:rPr>
              <a:t>radix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lateralis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nervi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mediani</a:t>
            </a:r>
            <a:r>
              <a:rPr lang="uk-UA" i="1" dirty="0" smtClean="0">
                <a:solidFill>
                  <a:srgbClr val="7030A0"/>
                </a:solidFill>
              </a:rPr>
              <a:t>) </a:t>
            </a:r>
            <a:r>
              <a:rPr lang="uk-UA" dirty="0" smtClean="0"/>
              <a:t>(7)</a:t>
            </a:r>
            <a:endParaRPr lang="uk-UA" b="1" u="sng" dirty="0"/>
          </a:p>
          <a:p>
            <a:r>
              <a:rPr lang="uk-UA" b="1" u="sng" dirty="0" smtClean="0"/>
              <a:t>Від </a:t>
            </a:r>
            <a:r>
              <a:rPr lang="uk-UA" b="1" i="1" u="sng" dirty="0" err="1" smtClean="0"/>
              <a:t>fasciculus</a:t>
            </a:r>
            <a:r>
              <a:rPr lang="uk-UA" b="1" i="1" u="sng" dirty="0" smtClean="0"/>
              <a:t> </a:t>
            </a:r>
            <a:r>
              <a:rPr lang="uk-UA" b="1" i="1" u="sng" dirty="0" err="1" smtClean="0"/>
              <a:t>posterior</a:t>
            </a:r>
            <a:r>
              <a:rPr lang="uk-UA" b="1" i="1" u="sng" dirty="0"/>
              <a:t> </a:t>
            </a:r>
            <a:r>
              <a:rPr lang="uk-UA" b="1" i="1" u="sng" dirty="0" smtClean="0"/>
              <a:t> (2) </a:t>
            </a:r>
            <a:r>
              <a:rPr lang="uk-UA" b="1" u="sng" dirty="0"/>
              <a:t>відходять: </a:t>
            </a:r>
            <a:endParaRPr lang="uk-UA" dirty="0" smtClean="0"/>
          </a:p>
          <a:p>
            <a:pPr lvl="0"/>
            <a:r>
              <a:rPr lang="uk-UA" u="sng" dirty="0"/>
              <a:t>Короткі гілки -  м'язові рухові </a:t>
            </a:r>
            <a:r>
              <a:rPr lang="uk-UA" u="sng" dirty="0" smtClean="0"/>
              <a:t>нерви:</a:t>
            </a:r>
            <a:endParaRPr lang="ru-RU" u="sng" dirty="0"/>
          </a:p>
          <a:p>
            <a:pPr lvl="0"/>
            <a:r>
              <a:rPr lang="uk-UA" b="1" i="1" dirty="0">
                <a:solidFill>
                  <a:srgbClr val="C00000"/>
                </a:solidFill>
              </a:rPr>
              <a:t>Підлопатковий нерв (n. </a:t>
            </a:r>
            <a:r>
              <a:rPr lang="uk-UA" b="1" i="1" dirty="0" err="1">
                <a:solidFill>
                  <a:srgbClr val="C00000"/>
                </a:solidFill>
              </a:rPr>
              <a:t>subscapularis</a:t>
            </a:r>
            <a:r>
              <a:rPr lang="uk-UA" b="1" i="1" dirty="0">
                <a:solidFill>
                  <a:srgbClr val="C00000"/>
                </a:solidFill>
              </a:rPr>
              <a:t>)</a:t>
            </a:r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dirty="0"/>
              <a:t>- відходить </a:t>
            </a:r>
            <a:endParaRPr lang="uk-UA" dirty="0" smtClean="0"/>
          </a:p>
          <a:p>
            <a:pPr lvl="0"/>
            <a:r>
              <a:rPr lang="uk-UA" dirty="0" smtClean="0"/>
              <a:t>двома корінцями,</a:t>
            </a:r>
            <a:r>
              <a:rPr lang="ru-RU" dirty="0" smtClean="0"/>
              <a:t> </a:t>
            </a:r>
            <a:r>
              <a:rPr lang="uk-UA" dirty="0" smtClean="0"/>
              <a:t>іннервує </a:t>
            </a:r>
            <a:r>
              <a:rPr lang="ru-RU" b="1" i="1" dirty="0"/>
              <a:t>m</a:t>
            </a:r>
            <a:r>
              <a:rPr lang="uk-UA" b="1" i="1" dirty="0"/>
              <a:t>. </a:t>
            </a:r>
            <a:r>
              <a:rPr lang="ru-RU" b="1" i="1" dirty="0" err="1"/>
              <a:t>subscapularis</a:t>
            </a:r>
            <a:r>
              <a:rPr lang="ru-RU" b="1" i="1" dirty="0"/>
              <a:t> </a:t>
            </a:r>
            <a:endParaRPr lang="ru-RU" b="1" i="1" dirty="0" smtClean="0"/>
          </a:p>
          <a:p>
            <a:pPr lvl="0"/>
            <a:r>
              <a:rPr lang="uk-UA" dirty="0" smtClean="0"/>
              <a:t>і </a:t>
            </a:r>
            <a:r>
              <a:rPr lang="uk-UA" b="1" i="1" dirty="0"/>
              <a:t>т. </a:t>
            </a:r>
            <a:r>
              <a:rPr lang="ru-RU" b="1" i="1" dirty="0" err="1"/>
              <a:t>teres</a:t>
            </a:r>
            <a:r>
              <a:rPr lang="ru-RU" b="1" i="1" dirty="0"/>
              <a:t> </a:t>
            </a:r>
            <a:r>
              <a:rPr lang="ru-RU" b="1" i="1" dirty="0" err="1"/>
              <a:t>major</a:t>
            </a:r>
            <a:endParaRPr lang="ru-RU" dirty="0"/>
          </a:p>
          <a:p>
            <a:pPr lvl="0"/>
            <a:r>
              <a:rPr lang="uk-UA" b="1" i="1" dirty="0">
                <a:solidFill>
                  <a:srgbClr val="C00000"/>
                </a:solidFill>
              </a:rPr>
              <a:t>Грудо-спинний нерв (n. </a:t>
            </a:r>
            <a:r>
              <a:rPr lang="uk-UA" b="1" i="1" dirty="0" err="1" smtClean="0">
                <a:solidFill>
                  <a:srgbClr val="C00000"/>
                </a:solidFill>
              </a:rPr>
              <a:t>thoracodorsalis</a:t>
            </a:r>
            <a:r>
              <a:rPr lang="uk-UA" b="1" i="1" dirty="0" smtClean="0">
                <a:solidFill>
                  <a:srgbClr val="C00000"/>
                </a:solidFill>
              </a:rPr>
              <a:t>) </a:t>
            </a:r>
            <a:r>
              <a:rPr lang="uk-UA" dirty="0" smtClean="0"/>
              <a:t>іннервує </a:t>
            </a:r>
            <a:r>
              <a:rPr lang="ru-RU" i="1" dirty="0"/>
              <a:t>m</a:t>
            </a:r>
            <a:r>
              <a:rPr lang="uk-UA" i="1" dirty="0"/>
              <a:t>. </a:t>
            </a:r>
            <a:r>
              <a:rPr lang="ru-RU" i="1" dirty="0" err="1"/>
              <a:t>latissimus</a:t>
            </a:r>
            <a:r>
              <a:rPr lang="ru-RU" i="1" dirty="0"/>
              <a:t> </a:t>
            </a:r>
            <a:r>
              <a:rPr lang="ru-RU" i="1" dirty="0" err="1"/>
              <a:t>dorsi</a:t>
            </a:r>
            <a:endParaRPr lang="ru-RU" dirty="0"/>
          </a:p>
          <a:p>
            <a:pPr lvl="0"/>
            <a:r>
              <a:rPr lang="uk-UA" b="1" i="1" dirty="0" smtClean="0">
                <a:solidFill>
                  <a:srgbClr val="7030A0"/>
                </a:solidFill>
              </a:rPr>
              <a:t>Пахвовий </a:t>
            </a:r>
            <a:r>
              <a:rPr lang="uk-UA" b="1" i="1" dirty="0">
                <a:solidFill>
                  <a:srgbClr val="7030A0"/>
                </a:solidFill>
              </a:rPr>
              <a:t>нерв (</a:t>
            </a:r>
            <a:r>
              <a:rPr lang="uk-UA" b="1" i="1" dirty="0" err="1">
                <a:solidFill>
                  <a:srgbClr val="7030A0"/>
                </a:solidFill>
              </a:rPr>
              <a:t>nervus</a:t>
            </a:r>
            <a:r>
              <a:rPr lang="uk-UA" b="1" i="1" dirty="0">
                <a:solidFill>
                  <a:srgbClr val="7030A0"/>
                </a:solidFill>
              </a:rPr>
              <a:t> </a:t>
            </a:r>
            <a:r>
              <a:rPr lang="uk-UA" b="1" i="1" dirty="0" err="1">
                <a:solidFill>
                  <a:srgbClr val="7030A0"/>
                </a:solidFill>
              </a:rPr>
              <a:t>axillaris</a:t>
            </a:r>
            <a:r>
              <a:rPr lang="uk-UA" b="1" i="1" dirty="0">
                <a:solidFill>
                  <a:srgbClr val="7030A0"/>
                </a:solidFill>
              </a:rPr>
              <a:t>) </a:t>
            </a:r>
            <a:r>
              <a:rPr lang="uk-UA" dirty="0" smtClean="0"/>
              <a:t>(6)</a:t>
            </a:r>
            <a:r>
              <a:rPr lang="uk-UA" b="1" i="1" dirty="0" smtClean="0">
                <a:solidFill>
                  <a:srgbClr val="7030A0"/>
                </a:solidFill>
              </a:rPr>
              <a:t> </a:t>
            </a:r>
            <a:r>
              <a:rPr lang="uk-UA" b="1" i="1" dirty="0" smtClean="0"/>
              <a:t>– </a:t>
            </a:r>
            <a:r>
              <a:rPr lang="uk-UA" dirty="0" smtClean="0"/>
              <a:t>змішаний нерв:</a:t>
            </a:r>
            <a:endParaRPr lang="ru-RU" dirty="0"/>
          </a:p>
          <a:p>
            <a:pPr lvl="0"/>
            <a:r>
              <a:rPr lang="uk-UA" i="1" dirty="0" smtClean="0">
                <a:solidFill>
                  <a:srgbClr val="FF0000"/>
                </a:solidFill>
              </a:rPr>
              <a:t>м'язові </a:t>
            </a:r>
            <a:r>
              <a:rPr lang="uk-UA" i="1" dirty="0">
                <a:solidFill>
                  <a:srgbClr val="FF0000"/>
                </a:solidFill>
              </a:rPr>
              <a:t>гілки (</a:t>
            </a:r>
            <a:r>
              <a:rPr lang="uk-UA" i="1" dirty="0" err="1">
                <a:solidFill>
                  <a:srgbClr val="FF0000"/>
                </a:solidFill>
              </a:rPr>
              <a:t>rr</a:t>
            </a:r>
            <a:r>
              <a:rPr lang="uk-UA" i="1" dirty="0">
                <a:solidFill>
                  <a:srgbClr val="FF0000"/>
                </a:solidFill>
              </a:rPr>
              <a:t>. </a:t>
            </a:r>
            <a:r>
              <a:rPr lang="uk-UA" i="1" dirty="0" err="1">
                <a:solidFill>
                  <a:srgbClr val="FF0000"/>
                </a:solidFill>
              </a:rPr>
              <a:t>musculares</a:t>
            </a:r>
            <a:r>
              <a:rPr lang="uk-UA" i="1" dirty="0">
                <a:solidFill>
                  <a:srgbClr val="FF0000"/>
                </a:solidFill>
              </a:rPr>
              <a:t>) </a:t>
            </a:r>
            <a:r>
              <a:rPr lang="uk-UA" dirty="0" smtClean="0"/>
              <a:t>іннервують</a:t>
            </a:r>
            <a:r>
              <a:rPr lang="uk-UA" b="1" i="1" dirty="0" smtClean="0"/>
              <a:t> </a:t>
            </a:r>
            <a:r>
              <a:rPr lang="ru-RU" i="1" dirty="0"/>
              <a:t>m</a:t>
            </a:r>
            <a:r>
              <a:rPr lang="uk-UA" i="1" dirty="0"/>
              <a:t>. </a:t>
            </a:r>
            <a:r>
              <a:rPr lang="ru-RU" i="1" dirty="0" err="1"/>
              <a:t>delto</a:t>
            </a:r>
            <a:r>
              <a:rPr lang="uk-UA" i="1" dirty="0"/>
              <a:t>і</a:t>
            </a:r>
            <a:r>
              <a:rPr lang="ru-RU" i="1" dirty="0" err="1"/>
              <a:t>deus</a:t>
            </a:r>
            <a:r>
              <a:rPr lang="uk-UA" i="1" dirty="0"/>
              <a:t>,</a:t>
            </a:r>
            <a:r>
              <a:rPr lang="uk-UA" dirty="0"/>
              <a:t> </a:t>
            </a:r>
            <a:r>
              <a:rPr lang="ru-RU" i="1" dirty="0"/>
              <a:t>m</a:t>
            </a:r>
            <a:r>
              <a:rPr lang="uk-UA" i="1" dirty="0"/>
              <a:t>. </a:t>
            </a:r>
            <a:r>
              <a:rPr lang="ru-RU" i="1" dirty="0"/>
              <a:t>t</a:t>
            </a:r>
            <a:r>
              <a:rPr lang="uk-UA" i="1" dirty="0"/>
              <a:t>е</a:t>
            </a:r>
            <a:r>
              <a:rPr lang="ru-RU" i="1" dirty="0"/>
              <a:t>r</a:t>
            </a:r>
            <a:r>
              <a:rPr lang="uk-UA" i="1" dirty="0"/>
              <a:t>е</a:t>
            </a:r>
            <a:r>
              <a:rPr lang="ru-RU" i="1" dirty="0"/>
              <a:t>s </a:t>
            </a:r>
            <a:r>
              <a:rPr lang="ru-RU" i="1" dirty="0" err="1"/>
              <a:t>minor</a:t>
            </a:r>
            <a:r>
              <a:rPr lang="ru-RU" dirty="0"/>
              <a:t> </a:t>
            </a:r>
            <a:r>
              <a:rPr lang="uk-UA" dirty="0"/>
              <a:t>і капсулу плечового </a:t>
            </a:r>
            <a:r>
              <a:rPr lang="uk-UA" dirty="0" smtClean="0"/>
              <a:t>суглоба;</a:t>
            </a:r>
            <a:endParaRPr lang="ru-RU" dirty="0"/>
          </a:p>
          <a:p>
            <a:pPr lvl="0"/>
            <a:r>
              <a:rPr lang="uk-UA" i="1" dirty="0" smtClean="0">
                <a:solidFill>
                  <a:srgbClr val="00B0F0"/>
                </a:solidFill>
              </a:rPr>
              <a:t>верхній </a:t>
            </a:r>
            <a:r>
              <a:rPr lang="uk-UA" i="1" dirty="0">
                <a:solidFill>
                  <a:srgbClr val="00B0F0"/>
                </a:solidFill>
              </a:rPr>
              <a:t>латеральний шкірний нерв плеча (</a:t>
            </a:r>
            <a:r>
              <a:rPr lang="uk-UA" i="1" dirty="0" err="1">
                <a:solidFill>
                  <a:srgbClr val="00B0F0"/>
                </a:solidFill>
              </a:rPr>
              <a:t>nervus</a:t>
            </a:r>
            <a:r>
              <a:rPr lang="uk-UA" i="1" dirty="0">
                <a:solidFill>
                  <a:srgbClr val="00B0F0"/>
                </a:solidFill>
              </a:rPr>
              <a:t> </a:t>
            </a:r>
            <a:r>
              <a:rPr lang="uk-UA" i="1" dirty="0" err="1">
                <a:solidFill>
                  <a:srgbClr val="00B0F0"/>
                </a:solidFill>
              </a:rPr>
              <a:t>cutaneus</a:t>
            </a:r>
            <a:r>
              <a:rPr lang="uk-UA" i="1" dirty="0">
                <a:solidFill>
                  <a:srgbClr val="00B0F0"/>
                </a:solidFill>
              </a:rPr>
              <a:t> </a:t>
            </a:r>
            <a:r>
              <a:rPr lang="uk-UA" i="1" dirty="0" err="1">
                <a:solidFill>
                  <a:srgbClr val="00B0F0"/>
                </a:solidFill>
              </a:rPr>
              <a:t>brachii</a:t>
            </a:r>
            <a:r>
              <a:rPr lang="uk-UA" i="1" dirty="0">
                <a:solidFill>
                  <a:srgbClr val="00B0F0"/>
                </a:solidFill>
              </a:rPr>
              <a:t> </a:t>
            </a:r>
            <a:r>
              <a:rPr lang="uk-UA" i="1" dirty="0" err="1">
                <a:solidFill>
                  <a:srgbClr val="00B0F0"/>
                </a:solidFill>
              </a:rPr>
              <a:t>lateralis</a:t>
            </a:r>
            <a:r>
              <a:rPr lang="uk-UA" i="1" dirty="0">
                <a:solidFill>
                  <a:srgbClr val="00B0F0"/>
                </a:solidFill>
              </a:rPr>
              <a:t> </a:t>
            </a:r>
            <a:r>
              <a:rPr lang="uk-UA" i="1" dirty="0" err="1" smtClean="0">
                <a:solidFill>
                  <a:srgbClr val="00B0F0"/>
                </a:solidFill>
              </a:rPr>
              <a:t>superior</a:t>
            </a:r>
            <a:r>
              <a:rPr lang="uk-UA" i="1" dirty="0" smtClean="0">
                <a:solidFill>
                  <a:srgbClr val="00B0F0"/>
                </a:solidFill>
              </a:rPr>
              <a:t>)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uk-UA" dirty="0" smtClean="0"/>
              <a:t>іннервує </a:t>
            </a:r>
            <a:r>
              <a:rPr lang="uk-UA" dirty="0"/>
              <a:t>шкіру дельтоподібної ділянки і </a:t>
            </a:r>
            <a:r>
              <a:rPr lang="uk-UA" dirty="0" err="1"/>
              <a:t>задньобічної</a:t>
            </a:r>
            <a:r>
              <a:rPr lang="uk-UA" dirty="0"/>
              <a:t> ділянки плеча</a:t>
            </a:r>
            <a:endParaRPr lang="ru-RU" dirty="0"/>
          </a:p>
          <a:p>
            <a:pPr lvl="0"/>
            <a:r>
              <a:rPr lang="uk-UA" dirty="0"/>
              <a:t>Довга (кінцева) гілка - </a:t>
            </a:r>
            <a:r>
              <a:rPr lang="uk-UA" b="1" i="1" dirty="0">
                <a:solidFill>
                  <a:srgbClr val="7030A0"/>
                </a:solidFill>
              </a:rPr>
              <a:t>Променевий нерв (</a:t>
            </a:r>
            <a:r>
              <a:rPr lang="ru-RU" b="1" i="1" dirty="0">
                <a:solidFill>
                  <a:srgbClr val="7030A0"/>
                </a:solidFill>
              </a:rPr>
              <a:t>n</a:t>
            </a:r>
            <a:r>
              <a:rPr lang="uk-UA" b="1" i="1" dirty="0">
                <a:solidFill>
                  <a:srgbClr val="7030A0"/>
                </a:solidFill>
              </a:rPr>
              <a:t>. </a:t>
            </a:r>
            <a:r>
              <a:rPr lang="ru-RU" b="1" i="1" dirty="0" err="1">
                <a:solidFill>
                  <a:srgbClr val="7030A0"/>
                </a:solidFill>
              </a:rPr>
              <a:t>radialis</a:t>
            </a:r>
            <a:r>
              <a:rPr lang="uk-UA" b="1" i="1" dirty="0">
                <a:solidFill>
                  <a:srgbClr val="7030A0"/>
                </a:solidFill>
              </a:rPr>
              <a:t>)</a:t>
            </a:r>
            <a:r>
              <a:rPr lang="uk-UA" dirty="0"/>
              <a:t> </a:t>
            </a:r>
            <a:r>
              <a:rPr lang="uk-UA" dirty="0" smtClean="0"/>
              <a:t> (8)- </a:t>
            </a:r>
            <a:r>
              <a:rPr lang="uk-UA" dirty="0"/>
              <a:t>змішаний </a:t>
            </a:r>
            <a:r>
              <a:rPr lang="uk-UA" dirty="0" smtClean="0"/>
              <a:t>нерв</a:t>
            </a:r>
            <a:endParaRPr lang="ru-RU" dirty="0"/>
          </a:p>
        </p:txBody>
      </p:sp>
      <p:pic>
        <p:nvPicPr>
          <p:cNvPr id="4096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t="1739" r="7009" b="45859"/>
          <a:stretch/>
        </p:blipFill>
        <p:spPr bwMode="auto">
          <a:xfrm>
            <a:off x="179512" y="2038"/>
            <a:ext cx="5877526" cy="35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плечевое сплетение анатоми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r="1479"/>
          <a:stretch/>
        </p:blipFill>
        <p:spPr bwMode="auto">
          <a:xfrm>
            <a:off x="0" y="11701"/>
            <a:ext cx="4563634" cy="490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65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Формування плечового сплетення</a:t>
            </a:r>
            <a:endParaRPr lang="ru-RU" b="1" dirty="0"/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8" r="4357"/>
          <a:stretch/>
        </p:blipFill>
        <p:spPr bwMode="auto">
          <a:xfrm>
            <a:off x="611560" y="980728"/>
            <a:ext cx="763284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54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плечевое сплетение анатом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1"/>
          <a:stretch/>
        </p:blipFill>
        <p:spPr bwMode="auto">
          <a:xfrm>
            <a:off x="84683" y="836712"/>
            <a:ext cx="892899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683" y="0"/>
            <a:ext cx="8928992" cy="836712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Короткі та довгі гілки плечового сплетення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2337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366"/>
            <a:ext cx="9144000" cy="815346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Довгі (кінцеві гілки) плечового сплетення</a:t>
            </a:r>
            <a:endParaRPr lang="ru-RU" sz="3600" b="1" dirty="0"/>
          </a:p>
        </p:txBody>
      </p:sp>
      <p:pic>
        <p:nvPicPr>
          <p:cNvPr id="3" name="Picture 8" descr="Картинки по запросу шейное сплетение анатом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95" y="1052736"/>
            <a:ext cx="334786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" y="692696"/>
            <a:ext cx="5579819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3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624"/>
            <a:ext cx="4283968" cy="67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406"/>
            <a:ext cx="4644008" cy="704298"/>
          </a:xfrm>
        </p:spPr>
        <p:txBody>
          <a:bodyPr>
            <a:noAutofit/>
          </a:bodyPr>
          <a:lstStyle/>
          <a:p>
            <a:r>
              <a:rPr lang="uk-UA" sz="2800" b="1" i="1" dirty="0"/>
              <a:t>Ліктьовий нерв (n. </a:t>
            </a:r>
            <a:r>
              <a:rPr lang="uk-UA" sz="2800" b="1" i="1" dirty="0" err="1"/>
              <a:t>ulnaris</a:t>
            </a:r>
            <a:r>
              <a:rPr lang="uk-UA" sz="2800" b="1" i="1" dirty="0"/>
              <a:t>)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620688"/>
            <a:ext cx="48600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На плечі гілок не </a:t>
            </a:r>
            <a:r>
              <a:rPr lang="uk-UA" dirty="0" smtClean="0"/>
              <a:t>дає</a:t>
            </a:r>
          </a:p>
          <a:p>
            <a:r>
              <a:rPr lang="uk-UA" u="sng" dirty="0"/>
              <a:t>На передпліччі: </a:t>
            </a:r>
            <a:endParaRPr lang="ru-RU" u="sng" dirty="0"/>
          </a:p>
          <a:p>
            <a:r>
              <a:rPr lang="uk-UA" b="1" i="1" dirty="0"/>
              <a:t>М’язові гілки (</a:t>
            </a:r>
            <a:r>
              <a:rPr lang="uk-UA" b="1" i="1" dirty="0" err="1"/>
              <a:t>rr</a:t>
            </a:r>
            <a:r>
              <a:rPr lang="uk-UA" b="1" i="1" dirty="0"/>
              <a:t>. </a:t>
            </a:r>
            <a:r>
              <a:rPr lang="uk-UA" b="1" i="1" dirty="0" err="1"/>
              <a:t>musculares</a:t>
            </a:r>
            <a:r>
              <a:rPr lang="uk-UA" b="1" i="1" dirty="0"/>
              <a:t>)</a:t>
            </a:r>
            <a:r>
              <a:rPr lang="uk-UA" dirty="0"/>
              <a:t> </a:t>
            </a:r>
            <a:endParaRPr lang="uk-UA" dirty="0" smtClean="0"/>
          </a:p>
          <a:p>
            <a:r>
              <a:rPr lang="uk-UA" dirty="0"/>
              <a:t>Зона іннервації </a:t>
            </a:r>
            <a:r>
              <a:rPr lang="uk-UA" dirty="0" smtClean="0"/>
              <a:t>: </a:t>
            </a:r>
            <a:r>
              <a:rPr lang="uk-UA" i="1" dirty="0"/>
              <a:t>m. </a:t>
            </a:r>
            <a:r>
              <a:rPr lang="uk-UA" i="1" dirty="0" err="1"/>
              <a:t>flexor</a:t>
            </a:r>
            <a:r>
              <a:rPr lang="uk-UA" i="1" dirty="0"/>
              <a:t> </a:t>
            </a:r>
            <a:r>
              <a:rPr lang="uk-UA" i="1" dirty="0" err="1"/>
              <a:t>carpi</a:t>
            </a:r>
            <a:r>
              <a:rPr lang="uk-UA" i="1" dirty="0"/>
              <a:t> </a:t>
            </a:r>
            <a:r>
              <a:rPr lang="uk-UA" i="1" dirty="0" err="1"/>
              <a:t>ulnaris</a:t>
            </a:r>
            <a:r>
              <a:rPr lang="uk-UA" dirty="0"/>
              <a:t> та ліктьова частина </a:t>
            </a:r>
            <a:r>
              <a:rPr lang="uk-UA" i="1" dirty="0"/>
              <a:t>m. </a:t>
            </a:r>
            <a:r>
              <a:rPr lang="uk-UA" i="1" dirty="0" err="1"/>
              <a:t>flexor</a:t>
            </a:r>
            <a:r>
              <a:rPr lang="uk-UA" i="1" dirty="0"/>
              <a:t> </a:t>
            </a:r>
            <a:r>
              <a:rPr lang="uk-UA" i="1" dirty="0" err="1"/>
              <a:t>digitorum</a:t>
            </a:r>
            <a:r>
              <a:rPr lang="uk-UA" i="1" dirty="0"/>
              <a:t> </a:t>
            </a:r>
            <a:r>
              <a:rPr lang="uk-UA" i="1" dirty="0" err="1" smtClean="0"/>
              <a:t>profundus</a:t>
            </a:r>
            <a:endParaRPr lang="uk-UA" i="1" dirty="0" smtClean="0"/>
          </a:p>
          <a:p>
            <a:r>
              <a:rPr lang="uk-UA" u="sng" dirty="0"/>
              <a:t>На передпліччі та кисті:</a:t>
            </a:r>
            <a:endParaRPr lang="ru-RU" u="sng" dirty="0"/>
          </a:p>
          <a:p>
            <a:r>
              <a:rPr lang="uk-UA" b="1" i="1" dirty="0">
                <a:solidFill>
                  <a:srgbClr val="0070C0"/>
                </a:solidFill>
              </a:rPr>
              <a:t>Тильна гілка (</a:t>
            </a:r>
            <a:r>
              <a:rPr lang="ru-RU" b="1" i="1" dirty="0">
                <a:solidFill>
                  <a:srgbClr val="0070C0"/>
                </a:solidFill>
              </a:rPr>
              <a:t>r</a:t>
            </a:r>
            <a:r>
              <a:rPr lang="uk-UA" b="1" i="1" dirty="0">
                <a:solidFill>
                  <a:srgbClr val="0070C0"/>
                </a:solidFill>
              </a:rPr>
              <a:t>. </a:t>
            </a:r>
            <a:r>
              <a:rPr lang="ru-RU" b="1" i="1" dirty="0" err="1">
                <a:solidFill>
                  <a:srgbClr val="0070C0"/>
                </a:solidFill>
              </a:rPr>
              <a:t>dorsalis</a:t>
            </a:r>
            <a:r>
              <a:rPr lang="uk-UA" b="1" i="1" dirty="0">
                <a:solidFill>
                  <a:srgbClr val="0070C0"/>
                </a:solidFill>
              </a:rPr>
              <a:t>) </a:t>
            </a:r>
            <a:r>
              <a:rPr lang="uk-UA" b="1" i="1" dirty="0"/>
              <a:t>–</a:t>
            </a:r>
            <a:r>
              <a:rPr lang="uk-UA" dirty="0"/>
              <a:t> </a:t>
            </a:r>
            <a:r>
              <a:rPr lang="uk-UA" dirty="0" smtClean="0"/>
              <a:t>чутлива.</a:t>
            </a:r>
            <a:r>
              <a:rPr lang="ru-RU" dirty="0"/>
              <a:t> </a:t>
            </a:r>
            <a:r>
              <a:rPr lang="uk-UA" dirty="0" smtClean="0"/>
              <a:t>На </a:t>
            </a:r>
            <a:r>
              <a:rPr lang="uk-UA" dirty="0"/>
              <a:t>тильній поверхні кисті ділиться на п'ять кінцевих гілок – </a:t>
            </a:r>
            <a:r>
              <a:rPr lang="uk-UA" b="1" i="1" dirty="0">
                <a:solidFill>
                  <a:srgbClr val="0070C0"/>
                </a:solidFill>
              </a:rPr>
              <a:t>тильні пальцеві нерви (</a:t>
            </a:r>
            <a:r>
              <a:rPr lang="uk-UA" b="1" i="1" dirty="0" err="1">
                <a:solidFill>
                  <a:srgbClr val="0070C0"/>
                </a:solidFill>
              </a:rPr>
              <a:t>nn</a:t>
            </a:r>
            <a:r>
              <a:rPr lang="uk-UA" b="1" i="1" dirty="0">
                <a:solidFill>
                  <a:srgbClr val="0070C0"/>
                </a:solidFill>
              </a:rPr>
              <a:t>. </a:t>
            </a:r>
            <a:r>
              <a:rPr lang="uk-UA" b="1" i="1" dirty="0" err="1">
                <a:solidFill>
                  <a:srgbClr val="0070C0"/>
                </a:solidFill>
              </a:rPr>
              <a:t>digitales</a:t>
            </a:r>
            <a:r>
              <a:rPr lang="uk-UA" b="1" i="1" dirty="0">
                <a:solidFill>
                  <a:srgbClr val="0070C0"/>
                </a:solidFill>
              </a:rPr>
              <a:t> </a:t>
            </a:r>
            <a:r>
              <a:rPr lang="uk-UA" b="1" i="1" dirty="0" err="1">
                <a:solidFill>
                  <a:srgbClr val="0070C0"/>
                </a:solidFill>
              </a:rPr>
              <a:t>dorsales</a:t>
            </a:r>
            <a:r>
              <a:rPr lang="uk-UA" b="1" i="1" dirty="0" smtClean="0">
                <a:solidFill>
                  <a:srgbClr val="0070C0"/>
                </a:solidFill>
              </a:rPr>
              <a:t>)</a:t>
            </a:r>
            <a:r>
              <a:rPr lang="uk-UA" b="1" dirty="0" smtClean="0"/>
              <a:t>.</a:t>
            </a:r>
          </a:p>
          <a:p>
            <a:r>
              <a:rPr lang="uk-UA" dirty="0"/>
              <a:t>Зона іннервації : </a:t>
            </a:r>
            <a:r>
              <a:rPr lang="uk-UA" dirty="0" smtClean="0"/>
              <a:t> шкіра </a:t>
            </a:r>
            <a:r>
              <a:rPr lang="uk-UA" dirty="0"/>
              <a:t>тильної поверхні проксимальних фаланг IV, V і ліктьового боку III </a:t>
            </a:r>
            <a:r>
              <a:rPr lang="uk-UA" dirty="0" smtClean="0"/>
              <a:t>пальця</a:t>
            </a:r>
          </a:p>
        </p:txBody>
      </p:sp>
      <p:pic>
        <p:nvPicPr>
          <p:cNvPr id="3086" name="Picture 1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7649"/>
            <a:ext cx="4788024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4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0"/>
            <a:ext cx="54360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97346"/>
            <a:ext cx="403244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Кінцева </a:t>
            </a:r>
            <a:r>
              <a:rPr lang="uk-UA" b="1" i="1" dirty="0">
                <a:solidFill>
                  <a:srgbClr val="7030A0"/>
                </a:solidFill>
              </a:rPr>
              <a:t>долонна гілка (</a:t>
            </a:r>
            <a:r>
              <a:rPr lang="ru-RU" b="1" i="1" dirty="0">
                <a:solidFill>
                  <a:srgbClr val="7030A0"/>
                </a:solidFill>
              </a:rPr>
              <a:t>r</a:t>
            </a:r>
            <a:r>
              <a:rPr lang="uk-UA" b="1" i="1" dirty="0">
                <a:solidFill>
                  <a:srgbClr val="7030A0"/>
                </a:solidFill>
              </a:rPr>
              <a:t>. </a:t>
            </a:r>
            <a:r>
              <a:rPr lang="ru-RU" b="1" i="1" dirty="0" err="1">
                <a:solidFill>
                  <a:srgbClr val="7030A0"/>
                </a:solidFill>
              </a:rPr>
              <a:t>palmaris</a:t>
            </a:r>
            <a:r>
              <a:rPr lang="uk-UA" b="1" i="1" dirty="0">
                <a:solidFill>
                  <a:srgbClr val="7030A0"/>
                </a:solidFill>
              </a:rPr>
              <a:t>)</a:t>
            </a:r>
            <a:r>
              <a:rPr lang="uk-UA" dirty="0"/>
              <a:t> </a:t>
            </a:r>
            <a:r>
              <a:rPr lang="uk-UA" dirty="0" smtClean="0"/>
              <a:t>ліктьового нерва: </a:t>
            </a:r>
          </a:p>
          <a:p>
            <a:r>
              <a:rPr lang="uk-UA" i="1" dirty="0" smtClean="0">
                <a:solidFill>
                  <a:srgbClr val="7030A0"/>
                </a:solidFill>
              </a:rPr>
              <a:t>Поверхнева </a:t>
            </a:r>
            <a:r>
              <a:rPr lang="uk-UA" i="1" dirty="0">
                <a:solidFill>
                  <a:srgbClr val="7030A0"/>
                </a:solidFill>
              </a:rPr>
              <a:t>гілка (</a:t>
            </a:r>
            <a:r>
              <a:rPr lang="ru-RU" i="1" dirty="0">
                <a:solidFill>
                  <a:srgbClr val="7030A0"/>
                </a:solidFill>
              </a:rPr>
              <a:t>r</a:t>
            </a:r>
            <a:r>
              <a:rPr lang="uk-UA" i="1" dirty="0">
                <a:solidFill>
                  <a:srgbClr val="7030A0"/>
                </a:solidFill>
              </a:rPr>
              <a:t>. </a:t>
            </a:r>
            <a:r>
              <a:rPr lang="ru-RU" i="1" dirty="0" err="1">
                <a:solidFill>
                  <a:srgbClr val="7030A0"/>
                </a:solidFill>
              </a:rPr>
              <a:t>superficialis</a:t>
            </a:r>
            <a:r>
              <a:rPr lang="uk-UA" i="1" dirty="0">
                <a:solidFill>
                  <a:srgbClr val="7030A0"/>
                </a:solidFill>
              </a:rPr>
              <a:t>)</a:t>
            </a:r>
            <a:r>
              <a:rPr lang="uk-UA" dirty="0">
                <a:solidFill>
                  <a:srgbClr val="7030A0"/>
                </a:solidFill>
              </a:rPr>
              <a:t> </a:t>
            </a:r>
            <a:r>
              <a:rPr lang="uk-UA" dirty="0"/>
              <a:t>йде під долонним апоневрозом, віддає </a:t>
            </a:r>
            <a:r>
              <a:rPr lang="uk-UA" i="1" dirty="0"/>
              <a:t>рухову гілку до m. </a:t>
            </a:r>
            <a:r>
              <a:rPr lang="uk-UA" i="1" dirty="0" err="1"/>
              <a:t>palmaris</a:t>
            </a:r>
            <a:r>
              <a:rPr lang="uk-UA" i="1" dirty="0"/>
              <a:t> </a:t>
            </a:r>
            <a:r>
              <a:rPr lang="uk-UA" i="1" dirty="0" err="1"/>
              <a:t>brevis</a:t>
            </a:r>
            <a:r>
              <a:rPr lang="uk-UA" dirty="0"/>
              <a:t> і продовжується у чутливий </a:t>
            </a:r>
            <a:r>
              <a:rPr lang="uk-UA" i="1" dirty="0">
                <a:solidFill>
                  <a:srgbClr val="0070C0"/>
                </a:solidFill>
              </a:rPr>
              <a:t>загальний долонний пальцевий нерв (</a:t>
            </a:r>
            <a:r>
              <a:rPr lang="ru-RU" i="1" dirty="0">
                <a:solidFill>
                  <a:srgbClr val="0070C0"/>
                </a:solidFill>
              </a:rPr>
              <a:t>n</a:t>
            </a:r>
            <a:r>
              <a:rPr lang="uk-UA" i="1" dirty="0">
                <a:solidFill>
                  <a:srgbClr val="0070C0"/>
                </a:solidFill>
              </a:rPr>
              <a:t>. </a:t>
            </a:r>
            <a:r>
              <a:rPr lang="ru-RU" i="1" dirty="0" err="1">
                <a:solidFill>
                  <a:srgbClr val="0070C0"/>
                </a:solidFill>
              </a:rPr>
              <a:t>digitalis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palmaris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communis</a:t>
            </a:r>
            <a:r>
              <a:rPr lang="uk-UA" i="1" dirty="0">
                <a:solidFill>
                  <a:srgbClr val="0070C0"/>
                </a:solidFill>
              </a:rPr>
              <a:t>)</a:t>
            </a:r>
            <a:r>
              <a:rPr lang="uk-UA" dirty="0"/>
              <a:t>, що </a:t>
            </a:r>
            <a:r>
              <a:rPr lang="uk-UA" dirty="0" smtClean="0"/>
              <a:t>поділяється </a:t>
            </a:r>
            <a:r>
              <a:rPr lang="uk-UA" dirty="0"/>
              <a:t>на </a:t>
            </a:r>
            <a:r>
              <a:rPr lang="uk-UA" i="1" dirty="0">
                <a:solidFill>
                  <a:srgbClr val="0070C0"/>
                </a:solidFill>
              </a:rPr>
              <a:t>власні долонні пальцеві нерви (</a:t>
            </a:r>
            <a:r>
              <a:rPr lang="ru-RU" i="1" dirty="0" err="1">
                <a:solidFill>
                  <a:srgbClr val="0070C0"/>
                </a:solidFill>
              </a:rPr>
              <a:t>nn</a:t>
            </a:r>
            <a:r>
              <a:rPr lang="uk-UA" i="1" dirty="0">
                <a:solidFill>
                  <a:srgbClr val="0070C0"/>
                </a:solidFill>
              </a:rPr>
              <a:t>. </a:t>
            </a:r>
            <a:r>
              <a:rPr lang="ru-RU" i="1" dirty="0" err="1">
                <a:solidFill>
                  <a:srgbClr val="0070C0"/>
                </a:solidFill>
              </a:rPr>
              <a:t>digitales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palmares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proprii</a:t>
            </a:r>
            <a:r>
              <a:rPr lang="uk-UA" i="1" dirty="0">
                <a:solidFill>
                  <a:srgbClr val="0070C0"/>
                </a:solidFill>
              </a:rPr>
              <a:t>)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Іннервують </a:t>
            </a:r>
            <a:r>
              <a:rPr lang="uk-UA" dirty="0"/>
              <a:t>шкіру долонної поверхні V і ліктьового боку IV пальців,</a:t>
            </a:r>
            <a:endParaRPr lang="ru-RU" dirty="0"/>
          </a:p>
          <a:p>
            <a:r>
              <a:rPr lang="uk-UA" i="1" dirty="0">
                <a:solidFill>
                  <a:srgbClr val="C00000"/>
                </a:solidFill>
              </a:rPr>
              <a:t>Глибока гілка (r. </a:t>
            </a:r>
            <a:r>
              <a:rPr lang="uk-UA" i="1" dirty="0" err="1">
                <a:solidFill>
                  <a:srgbClr val="C00000"/>
                </a:solidFill>
              </a:rPr>
              <a:t>profundus</a:t>
            </a:r>
            <a:r>
              <a:rPr lang="uk-UA" i="1" dirty="0">
                <a:solidFill>
                  <a:srgbClr val="C00000"/>
                </a:solidFill>
              </a:rPr>
              <a:t>)</a:t>
            </a:r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dirty="0"/>
              <a:t>супроводжує </a:t>
            </a:r>
            <a:r>
              <a:rPr lang="uk-UA" i="1" dirty="0" err="1"/>
              <a:t>ramus</a:t>
            </a:r>
            <a:r>
              <a:rPr lang="uk-UA" i="1" dirty="0"/>
              <a:t> </a:t>
            </a:r>
            <a:r>
              <a:rPr lang="uk-UA" i="1" dirty="0" err="1"/>
              <a:t>palmaris</a:t>
            </a:r>
            <a:r>
              <a:rPr lang="uk-UA" i="1" dirty="0"/>
              <a:t> </a:t>
            </a:r>
            <a:r>
              <a:rPr lang="uk-UA" i="1" dirty="0" err="1"/>
              <a:t>profundus</a:t>
            </a:r>
            <a:r>
              <a:rPr lang="uk-UA" i="1" dirty="0"/>
              <a:t> a. </a:t>
            </a:r>
            <a:r>
              <a:rPr lang="uk-UA" i="1" dirty="0" err="1"/>
              <a:t>ulnaris</a:t>
            </a:r>
            <a:r>
              <a:rPr lang="uk-UA" dirty="0"/>
              <a:t> і віддає численні рухові </a:t>
            </a:r>
            <a:r>
              <a:rPr lang="uk-UA" dirty="0" smtClean="0"/>
              <a:t>гілки.</a:t>
            </a:r>
          </a:p>
          <a:p>
            <a:r>
              <a:rPr lang="uk-UA" dirty="0" smtClean="0"/>
              <a:t>Іннервує м’язи </a:t>
            </a:r>
            <a:r>
              <a:rPr lang="uk-UA" dirty="0" err="1"/>
              <a:t>гіпотенара</a:t>
            </a:r>
            <a:r>
              <a:rPr lang="uk-UA" i="1" dirty="0"/>
              <a:t> (m. </a:t>
            </a:r>
            <a:r>
              <a:rPr lang="uk-UA" i="1" dirty="0" err="1"/>
              <a:t>palmaris</a:t>
            </a:r>
            <a:r>
              <a:rPr lang="uk-UA" i="1" dirty="0"/>
              <a:t> </a:t>
            </a:r>
            <a:r>
              <a:rPr lang="uk-UA" i="1" dirty="0" err="1"/>
              <a:t>brevis</a:t>
            </a:r>
            <a:r>
              <a:rPr lang="uk-UA" i="1" dirty="0"/>
              <a:t>, m. </a:t>
            </a:r>
            <a:r>
              <a:rPr lang="uk-UA" i="1" dirty="0" err="1"/>
              <a:t>abductor</a:t>
            </a:r>
            <a:r>
              <a:rPr lang="uk-UA" i="1" dirty="0"/>
              <a:t> </a:t>
            </a:r>
            <a:r>
              <a:rPr lang="uk-UA" i="1" dirty="0" err="1"/>
              <a:t>digiti</a:t>
            </a:r>
            <a:r>
              <a:rPr lang="uk-UA" i="1" dirty="0"/>
              <a:t> </a:t>
            </a:r>
            <a:r>
              <a:rPr lang="uk-UA" i="1" dirty="0" err="1"/>
              <a:t>minimi</a:t>
            </a:r>
            <a:r>
              <a:rPr lang="uk-UA" i="1" dirty="0"/>
              <a:t>, m. </a:t>
            </a:r>
            <a:r>
              <a:rPr lang="uk-UA" i="1" dirty="0" err="1"/>
              <a:t>flexor</a:t>
            </a:r>
            <a:r>
              <a:rPr lang="uk-UA" i="1" dirty="0"/>
              <a:t> </a:t>
            </a:r>
            <a:r>
              <a:rPr lang="uk-UA" i="1" dirty="0" err="1"/>
              <a:t>digiti</a:t>
            </a:r>
            <a:r>
              <a:rPr lang="uk-UA" i="1" dirty="0"/>
              <a:t> </a:t>
            </a:r>
            <a:r>
              <a:rPr lang="uk-UA" i="1" dirty="0" err="1"/>
              <a:t>minimi</a:t>
            </a:r>
            <a:r>
              <a:rPr lang="uk-UA" i="1" dirty="0"/>
              <a:t> </a:t>
            </a:r>
            <a:r>
              <a:rPr lang="uk-UA" i="1" dirty="0" err="1"/>
              <a:t>brevis</a:t>
            </a:r>
            <a:r>
              <a:rPr lang="uk-UA" i="1" dirty="0"/>
              <a:t>, m. </a:t>
            </a:r>
            <a:r>
              <a:rPr lang="uk-UA" i="1" dirty="0" err="1"/>
              <a:t>opponens</a:t>
            </a:r>
            <a:r>
              <a:rPr lang="uk-UA" i="1" dirty="0"/>
              <a:t> </a:t>
            </a:r>
            <a:r>
              <a:rPr lang="uk-UA" i="1" dirty="0" err="1"/>
              <a:t>digiti</a:t>
            </a:r>
            <a:r>
              <a:rPr lang="uk-UA" i="1" dirty="0"/>
              <a:t> </a:t>
            </a:r>
            <a:r>
              <a:rPr lang="uk-UA" i="1" dirty="0" err="1"/>
              <a:t>minimi</a:t>
            </a:r>
            <a:r>
              <a:rPr lang="uk-UA" i="1" dirty="0"/>
              <a:t>), </a:t>
            </a:r>
            <a:r>
              <a:rPr lang="uk-UA" dirty="0"/>
              <a:t>середню групу</a:t>
            </a:r>
            <a:r>
              <a:rPr lang="uk-UA" i="1" dirty="0"/>
              <a:t> (</a:t>
            </a:r>
            <a:r>
              <a:rPr lang="uk-UA" i="1" dirty="0" err="1"/>
              <a:t>mm</a:t>
            </a:r>
            <a:r>
              <a:rPr lang="uk-UA" i="1" dirty="0"/>
              <a:t>. </a:t>
            </a:r>
            <a:r>
              <a:rPr lang="uk-UA" i="1" dirty="0" err="1"/>
              <a:t>interossei</a:t>
            </a:r>
            <a:r>
              <a:rPr lang="uk-UA" i="1" dirty="0"/>
              <a:t>, </a:t>
            </a:r>
            <a:r>
              <a:rPr lang="uk-UA" i="1" dirty="0" err="1"/>
              <a:t>mm</a:t>
            </a:r>
            <a:r>
              <a:rPr lang="uk-UA" i="1" dirty="0"/>
              <a:t>. </a:t>
            </a:r>
            <a:r>
              <a:rPr lang="uk-UA" i="1" dirty="0" err="1"/>
              <a:t>lumbricales</a:t>
            </a:r>
            <a:r>
              <a:rPr lang="uk-UA" i="1" dirty="0"/>
              <a:t> III–IV), </a:t>
            </a:r>
            <a:r>
              <a:rPr lang="uk-UA" dirty="0"/>
              <a:t>м’язи </a:t>
            </a:r>
            <a:r>
              <a:rPr lang="uk-UA" dirty="0" err="1"/>
              <a:t>тенара</a:t>
            </a:r>
            <a:r>
              <a:rPr lang="uk-UA" i="1" dirty="0"/>
              <a:t> (m. </a:t>
            </a:r>
            <a:r>
              <a:rPr lang="uk-UA" i="1" dirty="0" err="1"/>
              <a:t>abductor</a:t>
            </a:r>
            <a:r>
              <a:rPr lang="uk-UA" i="1" dirty="0"/>
              <a:t> </a:t>
            </a:r>
            <a:r>
              <a:rPr lang="uk-UA" i="1" dirty="0" err="1"/>
              <a:t>pollicis</a:t>
            </a:r>
            <a:r>
              <a:rPr lang="uk-UA" i="1" dirty="0"/>
              <a:t> та глибоку головку m. </a:t>
            </a:r>
            <a:r>
              <a:rPr lang="uk-UA" i="1" dirty="0" err="1"/>
              <a:t>flexor</a:t>
            </a:r>
            <a:r>
              <a:rPr lang="uk-UA" i="1" dirty="0"/>
              <a:t> </a:t>
            </a:r>
            <a:r>
              <a:rPr lang="uk-UA" i="1" dirty="0" err="1"/>
              <a:t>pollicis</a:t>
            </a:r>
            <a:r>
              <a:rPr lang="uk-UA" i="1" dirty="0"/>
              <a:t> </a:t>
            </a:r>
            <a:r>
              <a:rPr lang="uk-UA" i="1" dirty="0" err="1"/>
              <a:t>brevis</a:t>
            </a:r>
            <a:r>
              <a:rPr lang="uk-UA" i="1" dirty="0"/>
              <a:t>)</a:t>
            </a:r>
            <a:r>
              <a:rPr lang="uk-UA" dirty="0"/>
              <a:t>, кістки, суглоби і зв'язки </a:t>
            </a:r>
            <a:r>
              <a:rPr lang="uk-UA" dirty="0" smtClean="0"/>
              <a:t>кисті.</a:t>
            </a:r>
            <a:endParaRPr lang="ru-RU" dirty="0"/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347864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93096"/>
            <a:ext cx="36004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51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r="10827"/>
          <a:stretch/>
        </p:blipFill>
        <p:spPr bwMode="auto">
          <a:xfrm>
            <a:off x="3563888" y="548681"/>
            <a:ext cx="5580112" cy="632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655240"/>
            <a:ext cx="2575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На плечі гілок не віддає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67974"/>
            <a:ext cx="33843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 dirty="0"/>
              <a:t>У ліктьовій ямці: </a:t>
            </a:r>
            <a:endParaRPr lang="uk-UA" u="sng" dirty="0" smtClean="0"/>
          </a:p>
          <a:p>
            <a:r>
              <a:rPr lang="uk-UA" b="1" i="1" dirty="0" smtClean="0">
                <a:solidFill>
                  <a:srgbClr val="7030A0"/>
                </a:solidFill>
              </a:rPr>
              <a:t>Передній </a:t>
            </a:r>
            <a:r>
              <a:rPr lang="uk-UA" b="1" i="1" dirty="0">
                <a:solidFill>
                  <a:srgbClr val="7030A0"/>
                </a:solidFill>
              </a:rPr>
              <a:t>міжкістковий нерв передпліччя (n. </a:t>
            </a:r>
            <a:r>
              <a:rPr lang="uk-UA" b="1" i="1" dirty="0" err="1">
                <a:solidFill>
                  <a:srgbClr val="7030A0"/>
                </a:solidFill>
              </a:rPr>
              <a:t>interosseus</a:t>
            </a:r>
            <a:r>
              <a:rPr lang="uk-UA" b="1" i="1" dirty="0">
                <a:solidFill>
                  <a:srgbClr val="7030A0"/>
                </a:solidFill>
              </a:rPr>
              <a:t> </a:t>
            </a:r>
            <a:r>
              <a:rPr lang="uk-UA" b="1" i="1" dirty="0" err="1">
                <a:solidFill>
                  <a:srgbClr val="7030A0"/>
                </a:solidFill>
              </a:rPr>
              <a:t>antebrachii</a:t>
            </a:r>
            <a:r>
              <a:rPr lang="uk-UA" b="1" i="1" dirty="0">
                <a:solidFill>
                  <a:srgbClr val="7030A0"/>
                </a:solidFill>
              </a:rPr>
              <a:t> </a:t>
            </a:r>
            <a:r>
              <a:rPr lang="uk-UA" b="1" i="1" dirty="0" err="1">
                <a:solidFill>
                  <a:srgbClr val="7030A0"/>
                </a:solidFill>
              </a:rPr>
              <a:t>anterior</a:t>
            </a:r>
            <a:r>
              <a:rPr lang="uk-UA" b="1" i="1" dirty="0">
                <a:solidFill>
                  <a:srgbClr val="7030A0"/>
                </a:solidFill>
              </a:rPr>
              <a:t>)</a:t>
            </a:r>
            <a:r>
              <a:rPr lang="uk-UA" dirty="0">
                <a:solidFill>
                  <a:srgbClr val="7030A0"/>
                </a:solidFill>
              </a:rPr>
              <a:t> </a:t>
            </a:r>
            <a:r>
              <a:rPr lang="uk-UA" dirty="0" smtClean="0"/>
              <a:t>– змішаний</a:t>
            </a:r>
          </a:p>
          <a:p>
            <a:r>
              <a:rPr lang="uk-UA" dirty="0"/>
              <a:t>Зона </a:t>
            </a:r>
            <a:r>
              <a:rPr lang="uk-UA" dirty="0" smtClean="0"/>
              <a:t>іннервації: </a:t>
            </a:r>
            <a:r>
              <a:rPr lang="uk-UA" i="1" dirty="0" smtClean="0"/>
              <a:t>m</a:t>
            </a:r>
            <a:r>
              <a:rPr lang="uk-UA" i="1" dirty="0"/>
              <a:t>. </a:t>
            </a:r>
            <a:r>
              <a:rPr lang="uk-UA" i="1" dirty="0" err="1"/>
              <a:t>flexor</a:t>
            </a:r>
            <a:r>
              <a:rPr lang="uk-UA" i="1" dirty="0"/>
              <a:t> </a:t>
            </a:r>
            <a:r>
              <a:rPr lang="uk-UA" i="1" dirty="0" err="1"/>
              <a:t>pollicis</a:t>
            </a:r>
            <a:r>
              <a:rPr lang="uk-UA" i="1" dirty="0"/>
              <a:t> </a:t>
            </a:r>
            <a:r>
              <a:rPr lang="uk-UA" i="1" dirty="0" err="1"/>
              <a:t>longus</a:t>
            </a:r>
            <a:r>
              <a:rPr lang="uk-UA" i="1" dirty="0"/>
              <a:t>, m. </a:t>
            </a:r>
            <a:r>
              <a:rPr lang="uk-UA" i="1" dirty="0" err="1"/>
              <a:t>flexor</a:t>
            </a:r>
            <a:r>
              <a:rPr lang="uk-UA" i="1" dirty="0"/>
              <a:t> </a:t>
            </a:r>
            <a:r>
              <a:rPr lang="uk-UA" i="1" dirty="0" err="1"/>
              <a:t>digitorum</a:t>
            </a:r>
            <a:r>
              <a:rPr lang="uk-UA" i="1" dirty="0"/>
              <a:t> </a:t>
            </a:r>
            <a:r>
              <a:rPr lang="uk-UA" i="1" dirty="0" err="1"/>
              <a:t>profundus</a:t>
            </a:r>
            <a:r>
              <a:rPr lang="uk-UA" dirty="0"/>
              <a:t> (його променеву частину), </a:t>
            </a:r>
            <a:r>
              <a:rPr lang="uk-UA" i="1" dirty="0"/>
              <a:t>m. </a:t>
            </a:r>
            <a:r>
              <a:rPr lang="uk-UA" i="1" dirty="0" err="1"/>
              <a:t>pronator</a:t>
            </a:r>
            <a:r>
              <a:rPr lang="uk-UA" i="1" dirty="0"/>
              <a:t> </a:t>
            </a:r>
            <a:r>
              <a:rPr lang="uk-UA" i="1" dirty="0" err="1"/>
              <a:t>quadratus</a:t>
            </a:r>
            <a:r>
              <a:rPr lang="uk-UA" dirty="0"/>
              <a:t>, </a:t>
            </a:r>
            <a:r>
              <a:rPr lang="uk-UA" dirty="0" err="1"/>
              <a:t>променeво-зап’ястковий</a:t>
            </a:r>
            <a:r>
              <a:rPr lang="uk-UA" dirty="0"/>
              <a:t> і </a:t>
            </a:r>
            <a:r>
              <a:rPr lang="uk-UA" dirty="0" err="1"/>
              <a:t>міжзап’ястковий</a:t>
            </a:r>
            <a:r>
              <a:rPr lang="uk-UA" dirty="0"/>
              <a:t> </a:t>
            </a:r>
            <a:r>
              <a:rPr lang="uk-UA" dirty="0" smtClean="0"/>
              <a:t>суглоби</a:t>
            </a:r>
          </a:p>
          <a:p>
            <a:r>
              <a:rPr lang="uk-UA" u="sng" dirty="0"/>
              <a:t>На передпліччі:</a:t>
            </a:r>
            <a:endParaRPr lang="ru-RU" u="sng" dirty="0"/>
          </a:p>
          <a:p>
            <a:r>
              <a:rPr lang="uk-UA" b="1" i="1" dirty="0"/>
              <a:t>Сполучна гілка з ліктьовим нервом </a:t>
            </a:r>
            <a:r>
              <a:rPr lang="uk-UA" b="1" i="1" dirty="0" smtClean="0"/>
              <a:t>(</a:t>
            </a:r>
            <a:r>
              <a:rPr lang="ru-RU" b="1" i="1" dirty="0"/>
              <a:t>r</a:t>
            </a:r>
            <a:r>
              <a:rPr lang="uk-UA" b="1" i="1" dirty="0"/>
              <a:t>. </a:t>
            </a:r>
            <a:r>
              <a:rPr lang="ru-RU" b="1" i="1" dirty="0" err="1"/>
              <a:t>communicans</a:t>
            </a:r>
            <a:r>
              <a:rPr lang="ru-RU" b="1" i="1" dirty="0"/>
              <a:t> </a:t>
            </a:r>
            <a:r>
              <a:rPr lang="ru-RU" b="1" i="1" dirty="0" err="1"/>
              <a:t>cum</a:t>
            </a:r>
            <a:r>
              <a:rPr lang="ru-RU" b="1" i="1" dirty="0"/>
              <a:t> </a:t>
            </a:r>
            <a:r>
              <a:rPr lang="ru-RU" b="1" i="1" dirty="0" err="1"/>
              <a:t>nervo</a:t>
            </a:r>
            <a:r>
              <a:rPr lang="ru-RU" b="1" i="1" dirty="0"/>
              <a:t> </a:t>
            </a:r>
            <a:r>
              <a:rPr lang="ru-RU" b="1" i="1" dirty="0" err="1"/>
              <a:t>ulnari</a:t>
            </a:r>
            <a:r>
              <a:rPr lang="uk-UA" b="1" i="1" dirty="0"/>
              <a:t>)</a:t>
            </a:r>
            <a:endParaRPr lang="ru-RU" dirty="0"/>
          </a:p>
          <a:p>
            <a:r>
              <a:rPr lang="uk-UA" b="1" i="1" dirty="0">
                <a:solidFill>
                  <a:srgbClr val="C00000"/>
                </a:solidFill>
              </a:rPr>
              <a:t>М’язові гілки (</a:t>
            </a:r>
            <a:r>
              <a:rPr lang="en-US" b="1" i="1" dirty="0" err="1">
                <a:solidFill>
                  <a:srgbClr val="C00000"/>
                </a:solidFill>
              </a:rPr>
              <a:t>rr</a:t>
            </a:r>
            <a:r>
              <a:rPr lang="uk-UA" b="1" i="1" dirty="0">
                <a:solidFill>
                  <a:srgbClr val="C00000"/>
                </a:solidFill>
              </a:rPr>
              <a:t>. </a:t>
            </a:r>
            <a:r>
              <a:rPr lang="en-US" b="1" i="1" dirty="0" err="1">
                <a:solidFill>
                  <a:srgbClr val="C00000"/>
                </a:solidFill>
              </a:rPr>
              <a:t>musculares</a:t>
            </a:r>
            <a:r>
              <a:rPr lang="uk-UA" b="1" i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uk-UA" dirty="0"/>
              <a:t>Зона </a:t>
            </a:r>
            <a:r>
              <a:rPr lang="uk-UA" dirty="0" smtClean="0"/>
              <a:t>іннервації: </a:t>
            </a:r>
            <a:r>
              <a:rPr lang="en-US" i="1" dirty="0" smtClean="0"/>
              <a:t>m</a:t>
            </a:r>
            <a:r>
              <a:rPr lang="en-US" i="1" dirty="0"/>
              <a:t>. pronator </a:t>
            </a:r>
            <a:r>
              <a:rPr lang="en-US" i="1" dirty="0" err="1"/>
              <a:t>teres</a:t>
            </a:r>
            <a:r>
              <a:rPr lang="en-US" i="1" dirty="0"/>
              <a:t>, </a:t>
            </a:r>
            <a:r>
              <a:rPr lang="en-US" i="1" dirty="0" smtClean="0"/>
              <a:t>m</a:t>
            </a:r>
            <a:r>
              <a:rPr lang="en-US" i="1" dirty="0"/>
              <a:t>. </a:t>
            </a:r>
            <a:r>
              <a:rPr lang="en-US" i="1" dirty="0" err="1"/>
              <a:t>palmaris</a:t>
            </a:r>
            <a:r>
              <a:rPr lang="en-US" i="1" dirty="0"/>
              <a:t> </a:t>
            </a:r>
            <a:r>
              <a:rPr lang="en-US" i="1" dirty="0" err="1"/>
              <a:t>longus</a:t>
            </a:r>
            <a:r>
              <a:rPr lang="en-US" i="1" dirty="0"/>
              <a:t>, m. flexor carpi </a:t>
            </a:r>
            <a:r>
              <a:rPr lang="en-US" i="1" dirty="0" err="1"/>
              <a:t>radialis</a:t>
            </a:r>
            <a:r>
              <a:rPr lang="uk-UA" i="1" dirty="0"/>
              <a:t>,</a:t>
            </a:r>
            <a:r>
              <a:rPr lang="en-US" i="1" dirty="0"/>
              <a:t> </a:t>
            </a:r>
            <a:endParaRPr lang="uk-UA" i="1" dirty="0" smtClean="0"/>
          </a:p>
          <a:p>
            <a:r>
              <a:rPr lang="en-US" i="1" dirty="0" smtClean="0"/>
              <a:t>m</a:t>
            </a:r>
            <a:r>
              <a:rPr lang="en-US" i="1" dirty="0"/>
              <a:t>. flexor </a:t>
            </a:r>
            <a:r>
              <a:rPr lang="en-US" i="1" dirty="0" err="1"/>
              <a:t>digitorum</a:t>
            </a:r>
            <a:r>
              <a:rPr lang="en-US" i="1" dirty="0"/>
              <a:t> </a:t>
            </a:r>
            <a:r>
              <a:rPr lang="en-US" i="1" dirty="0" err="1" smtClean="0"/>
              <a:t>superficialis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5549"/>
            <a:ext cx="8229600" cy="693072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Серединний нерв (n. </a:t>
            </a:r>
            <a:r>
              <a:rPr lang="uk-UA" b="1" i="1" dirty="0" err="1"/>
              <a:t>medianus</a:t>
            </a:r>
            <a:r>
              <a:rPr lang="uk-UA" b="1" i="1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0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3037"/>
            <a:ext cx="5076056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288" y="0"/>
            <a:ext cx="4336696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u="sng" dirty="0"/>
              <a:t>На кисті:</a:t>
            </a:r>
            <a:endParaRPr lang="ru-RU" sz="1600" u="sng" dirty="0"/>
          </a:p>
          <a:p>
            <a:r>
              <a:rPr lang="uk-UA" sz="1600" b="1" i="1" dirty="0">
                <a:solidFill>
                  <a:srgbClr val="0070C0"/>
                </a:solidFill>
              </a:rPr>
              <a:t>Долонна гілка (</a:t>
            </a:r>
            <a:r>
              <a:rPr lang="en-US" sz="1600" b="1" i="1" dirty="0">
                <a:solidFill>
                  <a:srgbClr val="0070C0"/>
                </a:solidFill>
              </a:rPr>
              <a:t>r</a:t>
            </a:r>
            <a:r>
              <a:rPr lang="uk-UA" sz="1600" b="1" i="1" dirty="0">
                <a:solidFill>
                  <a:srgbClr val="0070C0"/>
                </a:solidFill>
              </a:rPr>
              <a:t>. </a:t>
            </a:r>
            <a:r>
              <a:rPr lang="en-US" sz="1600" b="1" i="1" dirty="0" err="1">
                <a:solidFill>
                  <a:srgbClr val="0070C0"/>
                </a:solidFill>
              </a:rPr>
              <a:t>palmaris</a:t>
            </a:r>
            <a:r>
              <a:rPr lang="uk-UA" sz="1600" b="1" i="1" dirty="0">
                <a:solidFill>
                  <a:srgbClr val="0070C0"/>
                </a:solidFill>
              </a:rPr>
              <a:t>)</a:t>
            </a:r>
            <a:r>
              <a:rPr lang="uk-UA" sz="1600" dirty="0">
                <a:solidFill>
                  <a:srgbClr val="0070C0"/>
                </a:solidFill>
              </a:rPr>
              <a:t> </a:t>
            </a:r>
            <a:r>
              <a:rPr lang="uk-UA" sz="1600" dirty="0"/>
              <a:t>– проходить крізь </a:t>
            </a:r>
            <a:r>
              <a:rPr lang="en-US" sz="1600" i="1" dirty="0"/>
              <a:t>fascia </a:t>
            </a:r>
            <a:r>
              <a:rPr lang="en-US" sz="1600" i="1" dirty="0" err="1"/>
              <a:t>antebrachii</a:t>
            </a:r>
            <a:r>
              <a:rPr lang="uk-UA" sz="1600" dirty="0"/>
              <a:t> у ділянці променево-зап’ясткового </a:t>
            </a:r>
            <a:r>
              <a:rPr lang="uk-UA" sz="1600" dirty="0" smtClean="0"/>
              <a:t>суглоба та іннервує шкіру </a:t>
            </a:r>
            <a:r>
              <a:rPr lang="uk-UA" sz="1600" dirty="0"/>
              <a:t>внутрішньої поверхні променево-зап’ясткового суглоба та </a:t>
            </a:r>
            <a:r>
              <a:rPr lang="uk-UA" sz="1600" dirty="0" smtClean="0"/>
              <a:t>шкіру </a:t>
            </a:r>
            <a:r>
              <a:rPr lang="uk-UA" sz="1600" dirty="0"/>
              <a:t>підвищення великого пальця і </a:t>
            </a:r>
            <a:r>
              <a:rPr lang="uk-UA" sz="1600" dirty="0" smtClean="0"/>
              <a:t>долоні.</a:t>
            </a:r>
            <a:endParaRPr lang="ru-RU" sz="1600" dirty="0"/>
          </a:p>
          <a:p>
            <a:r>
              <a:rPr lang="uk-UA" sz="1600" dirty="0"/>
              <a:t>Кінцеві гілки - </a:t>
            </a:r>
            <a:r>
              <a:rPr lang="uk-UA" sz="1600" b="1" i="1" dirty="0">
                <a:solidFill>
                  <a:srgbClr val="C00000"/>
                </a:solidFill>
              </a:rPr>
              <a:t>загальні долонні пальцеві нерви (</a:t>
            </a:r>
            <a:r>
              <a:rPr lang="en-US" sz="1600" b="1" i="1" dirty="0" err="1">
                <a:solidFill>
                  <a:srgbClr val="C00000"/>
                </a:solidFill>
              </a:rPr>
              <a:t>nn</a:t>
            </a:r>
            <a:r>
              <a:rPr lang="uk-UA" sz="1600" b="1" i="1" dirty="0">
                <a:solidFill>
                  <a:srgbClr val="C00000"/>
                </a:solidFill>
              </a:rPr>
              <a:t>. </a:t>
            </a:r>
            <a:r>
              <a:rPr lang="en-US" sz="1600" b="1" i="1" dirty="0" err="1">
                <a:solidFill>
                  <a:srgbClr val="C00000"/>
                </a:solidFill>
              </a:rPr>
              <a:t>digitales</a:t>
            </a:r>
            <a:r>
              <a:rPr lang="en-US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</a:rPr>
              <a:t>palmares</a:t>
            </a:r>
            <a:r>
              <a:rPr lang="en-US" sz="1600" b="1" i="1" dirty="0">
                <a:solidFill>
                  <a:srgbClr val="C00000"/>
                </a:solidFill>
              </a:rPr>
              <a:t> communes</a:t>
            </a:r>
            <a:r>
              <a:rPr lang="uk-UA" sz="1600" b="1" i="1" dirty="0">
                <a:solidFill>
                  <a:srgbClr val="C00000"/>
                </a:solidFill>
              </a:rPr>
              <a:t>), </a:t>
            </a:r>
            <a:r>
              <a:rPr lang="uk-UA" sz="1600" dirty="0"/>
              <a:t>йдуть під долонним </a:t>
            </a:r>
            <a:r>
              <a:rPr lang="uk-UA" sz="1600" dirty="0" smtClean="0"/>
              <a:t>апоневрозом, іннервують м’язи </a:t>
            </a:r>
            <a:r>
              <a:rPr lang="uk-UA" sz="1600" dirty="0" err="1"/>
              <a:t>тенара</a:t>
            </a:r>
            <a:r>
              <a:rPr lang="uk-UA" sz="1600" dirty="0"/>
              <a:t> </a:t>
            </a:r>
            <a:r>
              <a:rPr lang="uk-UA" sz="1600" i="1" dirty="0"/>
              <a:t>(</a:t>
            </a:r>
            <a:r>
              <a:rPr lang="en-US" sz="1600" i="1" dirty="0"/>
              <a:t>m</a:t>
            </a:r>
            <a:r>
              <a:rPr lang="uk-UA" sz="1600" i="1" dirty="0"/>
              <a:t>. </a:t>
            </a:r>
            <a:r>
              <a:rPr lang="en-US" sz="1600" i="1" dirty="0"/>
              <a:t>abductor </a:t>
            </a:r>
            <a:r>
              <a:rPr lang="en-US" sz="1600" i="1" dirty="0" err="1"/>
              <a:t>pollicis</a:t>
            </a:r>
            <a:r>
              <a:rPr lang="en-US" sz="1600" i="1" dirty="0"/>
              <a:t> </a:t>
            </a:r>
            <a:r>
              <a:rPr lang="en-US" sz="1600" i="1" dirty="0" err="1"/>
              <a:t>brevis</a:t>
            </a:r>
            <a:r>
              <a:rPr lang="uk-UA" sz="1600" i="1" dirty="0"/>
              <a:t>, </a:t>
            </a:r>
            <a:r>
              <a:rPr lang="en-US" sz="1600" i="1" dirty="0"/>
              <a:t>m</a:t>
            </a:r>
            <a:r>
              <a:rPr lang="uk-UA" sz="1600" i="1" dirty="0"/>
              <a:t>. </a:t>
            </a:r>
            <a:r>
              <a:rPr lang="en-US" sz="1600" i="1" dirty="0" err="1"/>
              <a:t>opponens</a:t>
            </a:r>
            <a:r>
              <a:rPr lang="en-US" sz="1600" i="1" dirty="0"/>
              <a:t> </a:t>
            </a:r>
            <a:r>
              <a:rPr lang="en-US" sz="1600" i="1" dirty="0" err="1"/>
              <a:t>pollicis</a:t>
            </a:r>
            <a:r>
              <a:rPr lang="uk-UA" sz="1600" i="1" dirty="0"/>
              <a:t>)</a:t>
            </a:r>
            <a:r>
              <a:rPr lang="uk-UA" sz="1600" dirty="0"/>
              <a:t>, поверхнева головка </a:t>
            </a:r>
            <a:r>
              <a:rPr lang="en-US" sz="1600" i="1" dirty="0"/>
              <a:t>m</a:t>
            </a:r>
            <a:r>
              <a:rPr lang="uk-UA" sz="1600" i="1" dirty="0"/>
              <a:t>. </a:t>
            </a:r>
            <a:r>
              <a:rPr lang="en-US" sz="1600" i="1" dirty="0"/>
              <a:t>flexor </a:t>
            </a:r>
            <a:r>
              <a:rPr lang="en-US" sz="1600" i="1" dirty="0" err="1"/>
              <a:t>pollicis</a:t>
            </a:r>
            <a:r>
              <a:rPr lang="en-US" sz="1600" i="1" dirty="0"/>
              <a:t> </a:t>
            </a:r>
            <a:r>
              <a:rPr lang="en-US" sz="1600" i="1" dirty="0" err="1"/>
              <a:t>brevis</a:t>
            </a:r>
            <a:r>
              <a:rPr lang="uk-UA" sz="1600" dirty="0"/>
              <a:t> та І-ІІ </a:t>
            </a:r>
            <a:r>
              <a:rPr lang="en-US" sz="1600" i="1" dirty="0"/>
              <a:t>mm</a:t>
            </a:r>
            <a:r>
              <a:rPr lang="uk-UA" sz="1600" i="1" dirty="0"/>
              <a:t>. </a:t>
            </a:r>
            <a:r>
              <a:rPr lang="en-US" sz="1600" i="1" dirty="0" err="1" smtClean="0"/>
              <a:t>Lumbricales</a:t>
            </a:r>
            <a:r>
              <a:rPr lang="uk-UA" sz="1600" i="1" dirty="0" smtClean="0"/>
              <a:t> </a:t>
            </a:r>
            <a:r>
              <a:rPr lang="uk-UA" sz="1600" dirty="0" smtClean="0"/>
              <a:t>і </a:t>
            </a:r>
            <a:r>
              <a:rPr lang="uk-UA" sz="1600" dirty="0"/>
              <a:t>розгалужуються на </a:t>
            </a:r>
            <a:r>
              <a:rPr lang="uk-UA" sz="1600" b="1" i="1" dirty="0">
                <a:solidFill>
                  <a:srgbClr val="0070C0"/>
                </a:solidFill>
              </a:rPr>
              <a:t>власні долонні пальцеві нерви</a:t>
            </a:r>
            <a:r>
              <a:rPr lang="uk-UA" sz="1600" b="1" dirty="0">
                <a:solidFill>
                  <a:srgbClr val="0070C0"/>
                </a:solidFill>
              </a:rPr>
              <a:t> (</a:t>
            </a:r>
            <a:r>
              <a:rPr lang="en-US" sz="1600" b="1" i="1" dirty="0" err="1">
                <a:solidFill>
                  <a:srgbClr val="0070C0"/>
                </a:solidFill>
              </a:rPr>
              <a:t>nn</a:t>
            </a:r>
            <a:r>
              <a:rPr lang="uk-UA" sz="1600" b="1" i="1" dirty="0">
                <a:solidFill>
                  <a:srgbClr val="0070C0"/>
                </a:solidFill>
              </a:rPr>
              <a:t>. </a:t>
            </a:r>
            <a:r>
              <a:rPr lang="en-US" sz="1600" b="1" i="1" dirty="0" err="1">
                <a:solidFill>
                  <a:srgbClr val="0070C0"/>
                </a:solidFill>
              </a:rPr>
              <a:t>digitales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palmares</a:t>
            </a:r>
            <a:r>
              <a:rPr lang="en-US" sz="1600" b="1" i="1" dirty="0">
                <a:solidFill>
                  <a:srgbClr val="0070C0"/>
                </a:solidFill>
              </a:rPr>
              <a:t> communes</a:t>
            </a:r>
            <a:r>
              <a:rPr lang="uk-UA" sz="1600" b="1" i="1" dirty="0" smtClean="0">
                <a:solidFill>
                  <a:srgbClr val="0070C0"/>
                </a:solidFill>
              </a:rPr>
              <a:t>), </a:t>
            </a:r>
            <a:r>
              <a:rPr lang="uk-UA" sz="1600" dirty="0" smtClean="0"/>
              <a:t>що іннервують шкіру </a:t>
            </a:r>
            <a:r>
              <a:rPr lang="uk-UA" sz="1600" dirty="0"/>
              <a:t>долонної поверхні між </a:t>
            </a:r>
            <a:r>
              <a:rPr lang="uk-UA" sz="1600" dirty="0" err="1"/>
              <a:t>гіпотенаром</a:t>
            </a:r>
            <a:r>
              <a:rPr lang="uk-UA" sz="1600" dirty="0"/>
              <a:t> і </a:t>
            </a:r>
            <a:r>
              <a:rPr lang="uk-UA" sz="1600" dirty="0" err="1" smtClean="0"/>
              <a:t>тенаром</a:t>
            </a:r>
            <a:r>
              <a:rPr lang="uk-UA" sz="1600" dirty="0" smtClean="0"/>
              <a:t>. </a:t>
            </a:r>
            <a:endParaRPr lang="ru-RU" sz="1600" dirty="0"/>
          </a:p>
          <a:p>
            <a:r>
              <a:rPr lang="uk-UA" sz="1600" i="1" dirty="0">
                <a:solidFill>
                  <a:srgbClr val="C00000"/>
                </a:solidFill>
              </a:rPr>
              <a:t>М’язові гілки</a:t>
            </a:r>
            <a:r>
              <a:rPr lang="uk-UA" sz="1600" b="1" dirty="0">
                <a:solidFill>
                  <a:srgbClr val="C00000"/>
                </a:solidFill>
              </a:rPr>
              <a:t> </a:t>
            </a:r>
            <a:r>
              <a:rPr lang="en-US" sz="1600" i="1" dirty="0" err="1">
                <a:solidFill>
                  <a:srgbClr val="C00000"/>
                </a:solidFill>
              </a:rPr>
              <a:t>nn</a:t>
            </a:r>
            <a:r>
              <a:rPr lang="uk-UA" sz="1600" i="1" dirty="0">
                <a:solidFill>
                  <a:srgbClr val="C00000"/>
                </a:solidFill>
              </a:rPr>
              <a:t>. </a:t>
            </a:r>
            <a:r>
              <a:rPr lang="en-US" sz="1600" i="1" dirty="0" err="1">
                <a:solidFill>
                  <a:srgbClr val="C00000"/>
                </a:solidFill>
              </a:rPr>
              <a:t>digitales</a:t>
            </a:r>
            <a:r>
              <a:rPr lang="en-US" sz="1600" i="1" dirty="0">
                <a:solidFill>
                  <a:srgbClr val="C00000"/>
                </a:solidFill>
              </a:rPr>
              <a:t> </a:t>
            </a:r>
            <a:r>
              <a:rPr lang="en-US" sz="1600" i="1" dirty="0" err="1">
                <a:solidFill>
                  <a:srgbClr val="C00000"/>
                </a:solidFill>
              </a:rPr>
              <a:t>palmares</a:t>
            </a:r>
            <a:r>
              <a:rPr lang="en-US" sz="1600" i="1" dirty="0">
                <a:solidFill>
                  <a:srgbClr val="C00000"/>
                </a:solidFill>
              </a:rPr>
              <a:t> communes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uk-UA" sz="1600" dirty="0" smtClean="0"/>
              <a:t>іннервують глибоку </a:t>
            </a:r>
            <a:r>
              <a:rPr lang="uk-UA" sz="1600" dirty="0"/>
              <a:t>головка </a:t>
            </a:r>
            <a:r>
              <a:rPr lang="en-US" sz="1600" i="1" dirty="0"/>
              <a:t>m</a:t>
            </a:r>
            <a:r>
              <a:rPr lang="uk-UA" sz="1600" i="1" dirty="0"/>
              <a:t>. </a:t>
            </a:r>
            <a:r>
              <a:rPr lang="en-US" sz="1600" i="1" dirty="0"/>
              <a:t>flexor </a:t>
            </a:r>
            <a:r>
              <a:rPr lang="en-US" sz="1600" i="1" dirty="0" err="1"/>
              <a:t>pollicis</a:t>
            </a:r>
            <a:r>
              <a:rPr lang="en-US" sz="1600" i="1" dirty="0"/>
              <a:t> </a:t>
            </a:r>
            <a:r>
              <a:rPr lang="en-US" sz="1600" i="1" dirty="0" err="1"/>
              <a:t>brevis</a:t>
            </a:r>
            <a:r>
              <a:rPr lang="uk-UA" sz="1600" dirty="0"/>
              <a:t>, </a:t>
            </a:r>
            <a:r>
              <a:rPr lang="en-US" sz="1600" i="1" dirty="0" smtClean="0"/>
              <a:t>m</a:t>
            </a:r>
            <a:r>
              <a:rPr lang="uk-UA" sz="1600" i="1" dirty="0"/>
              <a:t>. </a:t>
            </a:r>
            <a:r>
              <a:rPr lang="en-US" sz="1600" i="1" dirty="0" err="1"/>
              <a:t>lumbricales</a:t>
            </a:r>
            <a:endParaRPr lang="ru-RU" sz="1600" dirty="0">
              <a:solidFill>
                <a:srgbClr val="C00000"/>
              </a:solidFill>
            </a:endParaRPr>
          </a:p>
          <a:p>
            <a:r>
              <a:rPr lang="uk-UA" sz="1600" i="1" dirty="0">
                <a:solidFill>
                  <a:srgbClr val="0070C0"/>
                </a:solidFill>
              </a:rPr>
              <a:t>Шкірні гілки</a:t>
            </a:r>
            <a:r>
              <a:rPr lang="uk-UA" sz="1600" dirty="0">
                <a:solidFill>
                  <a:srgbClr val="0070C0"/>
                </a:solidFill>
              </a:rPr>
              <a:t> </a:t>
            </a:r>
            <a:r>
              <a:rPr lang="en-US" sz="1600" i="1" dirty="0" err="1">
                <a:solidFill>
                  <a:srgbClr val="0070C0"/>
                </a:solidFill>
              </a:rPr>
              <a:t>nn</a:t>
            </a:r>
            <a:r>
              <a:rPr lang="uk-UA" sz="1600" i="1" dirty="0">
                <a:solidFill>
                  <a:srgbClr val="0070C0"/>
                </a:solidFill>
              </a:rPr>
              <a:t>. </a:t>
            </a:r>
            <a:r>
              <a:rPr lang="en-US" sz="1600" i="1" dirty="0" err="1">
                <a:solidFill>
                  <a:srgbClr val="0070C0"/>
                </a:solidFill>
              </a:rPr>
              <a:t>digitales</a:t>
            </a:r>
            <a:r>
              <a:rPr lang="en-US" sz="1600" i="1" dirty="0">
                <a:solidFill>
                  <a:srgbClr val="0070C0"/>
                </a:solidFill>
              </a:rPr>
              <a:t> </a:t>
            </a:r>
            <a:r>
              <a:rPr lang="en-US" sz="1600" i="1" dirty="0" err="1">
                <a:solidFill>
                  <a:srgbClr val="0070C0"/>
                </a:solidFill>
              </a:rPr>
              <a:t>palmares</a:t>
            </a:r>
            <a:r>
              <a:rPr lang="en-US" sz="1600" i="1" dirty="0">
                <a:solidFill>
                  <a:srgbClr val="0070C0"/>
                </a:solidFill>
              </a:rPr>
              <a:t> </a:t>
            </a:r>
            <a:r>
              <a:rPr lang="en-US" sz="1600" i="1" dirty="0" smtClean="0">
                <a:solidFill>
                  <a:srgbClr val="0070C0"/>
                </a:solidFill>
              </a:rPr>
              <a:t>communes</a:t>
            </a:r>
            <a:r>
              <a:rPr lang="uk-UA" sz="1600" dirty="0">
                <a:solidFill>
                  <a:srgbClr val="0070C0"/>
                </a:solidFill>
              </a:rPr>
              <a:t>:</a:t>
            </a:r>
            <a:r>
              <a:rPr lang="uk-UA" sz="16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uk-UA" sz="1600" dirty="0" smtClean="0"/>
              <a:t>І загальний </a:t>
            </a:r>
            <a:r>
              <a:rPr lang="uk-UA" sz="1600" dirty="0"/>
              <a:t>долонний пальцевий нерв віддає три шкірні гілки - </a:t>
            </a:r>
            <a:r>
              <a:rPr lang="uk-UA" sz="1600" i="1" dirty="0">
                <a:solidFill>
                  <a:srgbClr val="0070C0"/>
                </a:solidFill>
              </a:rPr>
              <a:t>власні долонні пальцеві нерви (</a:t>
            </a:r>
            <a:r>
              <a:rPr lang="en-US" sz="1600" i="1" dirty="0" err="1">
                <a:solidFill>
                  <a:srgbClr val="0070C0"/>
                </a:solidFill>
              </a:rPr>
              <a:t>nn</a:t>
            </a:r>
            <a:r>
              <a:rPr lang="uk-UA" sz="1600" i="1" dirty="0">
                <a:solidFill>
                  <a:srgbClr val="0070C0"/>
                </a:solidFill>
              </a:rPr>
              <a:t>. </a:t>
            </a:r>
            <a:r>
              <a:rPr lang="en-US" sz="1600" i="1" dirty="0" err="1">
                <a:solidFill>
                  <a:srgbClr val="0070C0"/>
                </a:solidFill>
              </a:rPr>
              <a:t>digitales</a:t>
            </a:r>
            <a:r>
              <a:rPr lang="en-US" sz="1600" i="1" dirty="0">
                <a:solidFill>
                  <a:srgbClr val="0070C0"/>
                </a:solidFill>
              </a:rPr>
              <a:t> </a:t>
            </a:r>
            <a:r>
              <a:rPr lang="en-US" sz="1600" i="1" dirty="0" err="1">
                <a:solidFill>
                  <a:srgbClr val="0070C0"/>
                </a:solidFill>
              </a:rPr>
              <a:t>palmares</a:t>
            </a:r>
            <a:r>
              <a:rPr lang="en-US" sz="1600" i="1" dirty="0">
                <a:solidFill>
                  <a:srgbClr val="0070C0"/>
                </a:solidFill>
              </a:rPr>
              <a:t> </a:t>
            </a:r>
            <a:r>
              <a:rPr lang="en-US" sz="1600" i="1" dirty="0" err="1">
                <a:solidFill>
                  <a:srgbClr val="0070C0"/>
                </a:solidFill>
              </a:rPr>
              <a:t>proprii</a:t>
            </a:r>
            <a:r>
              <a:rPr lang="uk-UA" sz="1600" i="1" dirty="0" smtClean="0">
                <a:solidFill>
                  <a:srgbClr val="0070C0"/>
                </a:solidFill>
              </a:rPr>
              <a:t>);</a:t>
            </a:r>
            <a:r>
              <a:rPr lang="uk-UA" sz="1600" dirty="0" smtClean="0">
                <a:solidFill>
                  <a:srgbClr val="0070C0"/>
                </a:solidFill>
              </a:rPr>
              <a:t> </a:t>
            </a:r>
            <a:r>
              <a:rPr lang="uk-UA" sz="1600" dirty="0" smtClean="0"/>
              <a:t>ІІ </a:t>
            </a:r>
            <a:r>
              <a:rPr lang="uk-UA" sz="1600" dirty="0"/>
              <a:t>і ІІІ загальні долонні пальцеві нерви дають по два власних долонних пальцевих </a:t>
            </a:r>
            <a:r>
              <a:rPr lang="uk-UA" sz="1600" dirty="0" smtClean="0"/>
              <a:t>нерва. Іннервують шкіру </a:t>
            </a:r>
            <a:r>
              <a:rPr lang="uk-UA" sz="1600" dirty="0"/>
              <a:t>звернених один до одного боків II, III і IV пальців і тильної поверхні середньої і кінцевої фаланг II і III пальців </a:t>
            </a:r>
            <a:endParaRPr lang="uk-UA" sz="1600" dirty="0" smtClean="0"/>
          </a:p>
        </p:txBody>
      </p:sp>
    </p:spTree>
    <p:extLst>
      <p:ext uri="{BB962C8B-B14F-4D97-AF65-F5344CB8AC3E}">
        <p14:creationId xmlns:p14="http://schemas.microsoft.com/office/powerpoint/2010/main" val="142425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onspekta.net/studopediaorg/baza4/765792880409.files/image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57775" cy="661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104" y="4005064"/>
            <a:ext cx="33843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Кисть </a:t>
            </a:r>
            <a:r>
              <a:rPr lang="ru-RU" u="sng" dirty="0"/>
              <a:t>(</a:t>
            </a:r>
            <a:r>
              <a:rPr lang="ru-RU" u="sng" dirty="0" err="1"/>
              <a:t>долонна</a:t>
            </a:r>
            <a:r>
              <a:rPr lang="ru-RU" u="sng" dirty="0"/>
              <a:t> </a:t>
            </a:r>
            <a:r>
              <a:rPr lang="ru-RU" u="sng" dirty="0" err="1"/>
              <a:t>поверхня</a:t>
            </a:r>
            <a:r>
              <a:rPr lang="ru-RU" u="sng" dirty="0"/>
              <a:t>): </a:t>
            </a:r>
            <a:endParaRPr lang="ru-RU" u="sng" dirty="0" smtClean="0"/>
          </a:p>
          <a:p>
            <a:r>
              <a:rPr lang="ru-RU" dirty="0" smtClean="0"/>
              <a:t>1 </a:t>
            </a:r>
            <a:r>
              <a:rPr lang="ru-RU" dirty="0"/>
              <a:t>- </a:t>
            </a:r>
            <a:r>
              <a:rPr lang="ru-RU" dirty="0" err="1"/>
              <a:t>серединний</a:t>
            </a:r>
            <a:r>
              <a:rPr lang="ru-RU" dirty="0"/>
              <a:t> нерв, </a:t>
            </a:r>
            <a:r>
              <a:rPr lang="ru-RU" dirty="0" err="1"/>
              <a:t>розпадається</a:t>
            </a:r>
            <a:r>
              <a:rPr lang="ru-RU" dirty="0"/>
              <a:t> на </a:t>
            </a:r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долонні</a:t>
            </a:r>
            <a:r>
              <a:rPr lang="ru-RU" dirty="0"/>
              <a:t> </a:t>
            </a:r>
            <a:r>
              <a:rPr lang="ru-RU" dirty="0" err="1"/>
              <a:t>пальцеві</a:t>
            </a:r>
            <a:r>
              <a:rPr lang="ru-RU" dirty="0"/>
              <a:t> </a:t>
            </a:r>
            <a:r>
              <a:rPr lang="ru-RU" dirty="0" err="1"/>
              <a:t>нерви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/>
              <a:t>- </a:t>
            </a:r>
            <a:r>
              <a:rPr lang="ru-RU" dirty="0" err="1"/>
              <a:t>поверхнева</a:t>
            </a:r>
            <a:r>
              <a:rPr lang="ru-RU" dirty="0"/>
              <a:t> </a:t>
            </a:r>
            <a:r>
              <a:rPr lang="ru-RU" dirty="0" err="1"/>
              <a:t>долонна</a:t>
            </a:r>
            <a:r>
              <a:rPr lang="ru-RU" dirty="0"/>
              <a:t> </a:t>
            </a:r>
            <a:r>
              <a:rPr lang="ru-RU" dirty="0" err="1"/>
              <a:t>артеріальна</a:t>
            </a:r>
            <a:r>
              <a:rPr lang="ru-RU" dirty="0"/>
              <a:t> дуга;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- </a:t>
            </a:r>
            <a:r>
              <a:rPr lang="ru-RU" dirty="0" err="1"/>
              <a:t>гілка</a:t>
            </a:r>
            <a:r>
              <a:rPr lang="ru-RU" dirty="0"/>
              <a:t> </a:t>
            </a:r>
            <a:r>
              <a:rPr lang="ru-RU" dirty="0" err="1"/>
              <a:t>ліктьового</a:t>
            </a:r>
            <a:r>
              <a:rPr lang="ru-RU" dirty="0"/>
              <a:t> нерва до </a:t>
            </a:r>
            <a:r>
              <a:rPr lang="ru-RU" dirty="0" err="1"/>
              <a:t>м'язів</a:t>
            </a:r>
            <a:r>
              <a:rPr lang="ru-RU" dirty="0"/>
              <a:t> </a:t>
            </a:r>
            <a:r>
              <a:rPr lang="ru-RU" dirty="0" err="1"/>
              <a:t>кисті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/>
              <a:t>- </a:t>
            </a:r>
            <a:r>
              <a:rPr lang="ru-RU" dirty="0" err="1"/>
              <a:t>ліктьові</a:t>
            </a:r>
            <a:r>
              <a:rPr lang="ru-RU" dirty="0"/>
              <a:t> </a:t>
            </a:r>
            <a:r>
              <a:rPr lang="ru-RU" dirty="0" err="1"/>
              <a:t>артерія</a:t>
            </a:r>
            <a:r>
              <a:rPr lang="ru-RU" dirty="0"/>
              <a:t> і нерв</a:t>
            </a:r>
          </a:p>
        </p:txBody>
      </p:sp>
    </p:spTree>
    <p:extLst>
      <p:ext uri="{BB962C8B-B14F-4D97-AF65-F5344CB8AC3E}">
        <p14:creationId xmlns:p14="http://schemas.microsoft.com/office/powerpoint/2010/main" val="75390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08720"/>
            <a:ext cx="483490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шейное сплетение анатоми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6" t="19193" r="50758" b="40403"/>
          <a:stretch/>
        </p:blipFill>
        <p:spPr bwMode="auto">
          <a:xfrm>
            <a:off x="1128044" y="3891819"/>
            <a:ext cx="2340411" cy="288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Шийне сплетення (</a:t>
            </a:r>
            <a:r>
              <a:rPr lang="ru-RU" b="1" dirty="0" err="1"/>
              <a:t>plexus</a:t>
            </a:r>
            <a:r>
              <a:rPr lang="ru-RU" b="1" dirty="0"/>
              <a:t> </a:t>
            </a:r>
            <a:r>
              <a:rPr lang="ru-RU" b="1" dirty="0" err="1"/>
              <a:t>cervicalis</a:t>
            </a:r>
            <a:r>
              <a:rPr lang="uk-UA" b="1" dirty="0"/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764704"/>
            <a:ext cx="4320480" cy="3170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u="sng" dirty="0" smtClean="0"/>
              <a:t>Утворюється</a:t>
            </a:r>
            <a:r>
              <a:rPr lang="uk-UA" sz="2000" dirty="0" smtClean="0"/>
              <a:t> </a:t>
            </a:r>
            <a:r>
              <a:rPr lang="uk-UA" sz="2000" dirty="0"/>
              <a:t>передніми гілками шийних спинномозкових нервів (С1–С4), </a:t>
            </a:r>
            <a:r>
              <a:rPr lang="ru-RU" sz="2000" i="1" dirty="0" err="1"/>
              <a:t>rr</a:t>
            </a:r>
            <a:r>
              <a:rPr lang="uk-UA" sz="2000" i="1" dirty="0"/>
              <a:t>.</a:t>
            </a:r>
            <a:r>
              <a:rPr lang="ru-RU" sz="2000" i="1" dirty="0" err="1"/>
              <a:t>ventrales</a:t>
            </a:r>
            <a:r>
              <a:rPr lang="ru-RU" sz="2000" i="1" dirty="0"/>
              <a:t> </a:t>
            </a:r>
            <a:r>
              <a:rPr lang="ru-RU" sz="2000" i="1" dirty="0" err="1"/>
              <a:t>nn</a:t>
            </a:r>
            <a:r>
              <a:rPr lang="uk-UA" sz="2000" i="1" dirty="0"/>
              <a:t>.</a:t>
            </a:r>
            <a:r>
              <a:rPr lang="ru-RU" sz="2000" i="1" dirty="0" err="1"/>
              <a:t>cervicalium</a:t>
            </a:r>
            <a:r>
              <a:rPr lang="ru-RU" sz="2000" i="1" dirty="0"/>
              <a:t> I</a:t>
            </a:r>
            <a:r>
              <a:rPr lang="uk-UA" sz="2000" i="1" dirty="0"/>
              <a:t>-</a:t>
            </a:r>
            <a:r>
              <a:rPr lang="ru-RU" sz="2000" i="1" dirty="0" smtClean="0"/>
              <a:t>IV</a:t>
            </a:r>
            <a:r>
              <a:rPr lang="uk-UA" sz="2000" dirty="0" smtClean="0"/>
              <a:t> </a:t>
            </a:r>
          </a:p>
          <a:p>
            <a:r>
              <a:rPr lang="uk-UA" sz="2000" u="sng" dirty="0" smtClean="0"/>
              <a:t>Розташовується </a:t>
            </a:r>
            <a:r>
              <a:rPr lang="uk-UA" sz="2000" dirty="0"/>
              <a:t>збоку від поперечних відростків 4 верхніх шийних хребців між </a:t>
            </a:r>
            <a:r>
              <a:rPr lang="ru-RU" sz="2000" i="1" dirty="0" err="1" smtClean="0"/>
              <a:t>mm</a:t>
            </a:r>
            <a:r>
              <a:rPr lang="uk-UA" sz="2000" i="1" dirty="0"/>
              <a:t>. </a:t>
            </a:r>
            <a:r>
              <a:rPr lang="ru-RU" sz="2000" i="1" dirty="0" err="1"/>
              <a:t>scalenus</a:t>
            </a:r>
            <a:r>
              <a:rPr lang="ru-RU" sz="2000" i="1" dirty="0"/>
              <a:t> </a:t>
            </a:r>
            <a:r>
              <a:rPr lang="uk-UA" sz="2000" i="1" dirty="0" err="1"/>
              <a:t>anterior</a:t>
            </a:r>
            <a:r>
              <a:rPr lang="uk-UA" sz="2000" i="1" dirty="0"/>
              <a:t>, </a:t>
            </a:r>
            <a:r>
              <a:rPr lang="uk-UA" sz="2000" i="1" dirty="0" err="1"/>
              <a:t>longus</a:t>
            </a:r>
            <a:r>
              <a:rPr lang="uk-UA" sz="2000" i="1" dirty="0"/>
              <a:t> </a:t>
            </a:r>
            <a:r>
              <a:rPr lang="uk-UA" sz="2000" i="1" dirty="0" err="1"/>
              <a:t>colli</a:t>
            </a:r>
            <a:r>
              <a:rPr lang="uk-UA" sz="2000" i="1" dirty="0"/>
              <a:t> </a:t>
            </a:r>
            <a:r>
              <a:rPr lang="uk-UA" sz="2000" dirty="0"/>
              <a:t>(</a:t>
            </a:r>
            <a:r>
              <a:rPr lang="uk-UA" sz="2000" dirty="0" err="1"/>
              <a:t>медіально</a:t>
            </a:r>
            <a:r>
              <a:rPr lang="uk-UA" sz="2000" dirty="0"/>
              <a:t>), </a:t>
            </a:r>
            <a:r>
              <a:rPr lang="ru-RU" sz="2000" i="1" dirty="0" err="1"/>
              <a:t>mm</a:t>
            </a:r>
            <a:r>
              <a:rPr lang="uk-UA" sz="2000" i="1" dirty="0"/>
              <a:t>. </a:t>
            </a:r>
            <a:r>
              <a:rPr lang="ru-RU" sz="2000" i="1" dirty="0" err="1"/>
              <a:t>scalenus</a:t>
            </a:r>
            <a:r>
              <a:rPr lang="ru-RU" sz="2000" i="1" dirty="0"/>
              <a:t> </a:t>
            </a:r>
            <a:r>
              <a:rPr lang="ru-RU" sz="2000" i="1" dirty="0" err="1"/>
              <a:t>medius</a:t>
            </a:r>
            <a:r>
              <a:rPr lang="uk-UA" sz="2000" i="1" dirty="0"/>
              <a:t>, </a:t>
            </a:r>
            <a:r>
              <a:rPr lang="ru-RU" sz="2000" i="1" dirty="0" err="1"/>
              <a:t>levator</a:t>
            </a:r>
            <a:r>
              <a:rPr lang="ru-RU" sz="2000" i="1" dirty="0"/>
              <a:t> </a:t>
            </a:r>
            <a:r>
              <a:rPr lang="ru-RU" sz="2000" i="1" dirty="0" err="1"/>
              <a:t>scapulae</a:t>
            </a:r>
            <a:r>
              <a:rPr lang="uk-UA" sz="2000" i="1" dirty="0"/>
              <a:t>, </a:t>
            </a:r>
            <a:r>
              <a:rPr lang="ru-RU" sz="2000" i="1" dirty="0" err="1"/>
              <a:t>splenii</a:t>
            </a:r>
            <a:r>
              <a:rPr lang="ru-RU" sz="2000" i="1" dirty="0"/>
              <a:t> </a:t>
            </a:r>
            <a:r>
              <a:rPr lang="ru-RU" sz="2000" i="1" dirty="0" err="1"/>
              <a:t>capitis</a:t>
            </a:r>
            <a:r>
              <a:rPr lang="ru-RU" sz="2000" i="1" dirty="0"/>
              <a:t> </a:t>
            </a:r>
            <a:r>
              <a:rPr lang="ru-RU" sz="2000" i="1" dirty="0" err="1"/>
              <a:t>et</a:t>
            </a:r>
            <a:r>
              <a:rPr lang="ru-RU" sz="2000" i="1" dirty="0"/>
              <a:t> </a:t>
            </a:r>
            <a:r>
              <a:rPr lang="ru-RU" sz="2000" i="1" dirty="0" err="1"/>
              <a:t>cervicis</a:t>
            </a:r>
            <a:r>
              <a:rPr lang="ru-RU" sz="2000" dirty="0"/>
              <a:t> </a:t>
            </a:r>
            <a:r>
              <a:rPr lang="uk-UA" sz="2000" dirty="0" err="1"/>
              <a:t>латерально</a:t>
            </a:r>
            <a:r>
              <a:rPr lang="uk-UA" sz="2000" dirty="0"/>
              <a:t>, і прикрите спереду </a:t>
            </a:r>
            <a:r>
              <a:rPr lang="ru-RU" sz="2000" i="1" dirty="0"/>
              <a:t>m</a:t>
            </a:r>
            <a:r>
              <a:rPr lang="uk-UA" sz="2000" i="1" dirty="0"/>
              <a:t>. </a:t>
            </a:r>
            <a:r>
              <a:rPr lang="ru-RU" sz="2000" i="1" dirty="0" err="1"/>
              <a:t>sternocleidomastoideus</a:t>
            </a:r>
            <a:r>
              <a:rPr lang="uk-UA" sz="2000" dirty="0"/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08389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плечевое сплетение анатом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r="1479"/>
          <a:stretch/>
        </p:blipFill>
        <p:spPr bwMode="auto">
          <a:xfrm>
            <a:off x="4199918" y="908720"/>
            <a:ext cx="4944082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74"/>
            <a:ext cx="8229600" cy="904446"/>
          </a:xfrm>
        </p:spPr>
        <p:txBody>
          <a:bodyPr/>
          <a:lstStyle/>
          <a:p>
            <a:r>
              <a:rPr lang="uk-UA" b="1" i="1" dirty="0"/>
              <a:t>Променевий нерв (n. </a:t>
            </a:r>
            <a:r>
              <a:rPr lang="uk-UA" b="1" i="1" dirty="0" err="1"/>
              <a:t>radialis</a:t>
            </a:r>
            <a:r>
              <a:rPr lang="uk-UA" b="1" i="1" dirty="0"/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671691"/>
            <a:ext cx="46805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Найтовщий</a:t>
            </a:r>
            <a:r>
              <a:rPr lang="uk-UA" dirty="0"/>
              <a:t> нерв з периферичних нервів плечового </a:t>
            </a:r>
            <a:r>
              <a:rPr lang="uk-UA" dirty="0" smtClean="0"/>
              <a:t>сплетення. </a:t>
            </a:r>
          </a:p>
          <a:p>
            <a:r>
              <a:rPr lang="uk-UA" dirty="0" smtClean="0"/>
              <a:t>Променевий </a:t>
            </a:r>
            <a:r>
              <a:rPr lang="uk-UA" dirty="0"/>
              <a:t>нерв спочатку лежить позаду </a:t>
            </a:r>
            <a:r>
              <a:rPr lang="ru-RU" i="1" dirty="0"/>
              <a:t>a</a:t>
            </a:r>
            <a:r>
              <a:rPr lang="uk-UA" i="1" dirty="0"/>
              <a:t>. </a:t>
            </a:r>
            <a:r>
              <a:rPr lang="ru-RU" i="1" dirty="0" err="1"/>
              <a:t>brachialis</a:t>
            </a:r>
            <a:r>
              <a:rPr lang="uk-UA" dirty="0"/>
              <a:t>, потім йде вниз та назад в </a:t>
            </a:r>
            <a:r>
              <a:rPr lang="ru-RU" i="1" dirty="0" err="1"/>
              <a:t>canalis</a:t>
            </a:r>
            <a:r>
              <a:rPr lang="ru-RU" i="1" dirty="0"/>
              <a:t> </a:t>
            </a:r>
            <a:r>
              <a:rPr lang="ru-RU" i="1" dirty="0" err="1"/>
              <a:t>humeromuscularis</a:t>
            </a:r>
            <a:r>
              <a:rPr lang="uk-UA" dirty="0"/>
              <a:t> (разом з </a:t>
            </a:r>
            <a:r>
              <a:rPr lang="ru-RU" i="1" dirty="0"/>
              <a:t>a</a:t>
            </a:r>
            <a:r>
              <a:rPr lang="uk-UA" i="1" dirty="0"/>
              <a:t>. </a:t>
            </a:r>
            <a:r>
              <a:rPr lang="ru-RU" i="1" dirty="0" err="1"/>
              <a:t>profunda</a:t>
            </a:r>
            <a:r>
              <a:rPr lang="ru-RU" i="1" dirty="0"/>
              <a:t> </a:t>
            </a:r>
            <a:r>
              <a:rPr lang="ru-RU" i="1" dirty="0" err="1"/>
              <a:t>brachii</a:t>
            </a:r>
            <a:r>
              <a:rPr lang="uk-UA" dirty="0"/>
              <a:t>) і через нижній отвір цього каналу потрапляє у ліктьову </a:t>
            </a:r>
            <a:r>
              <a:rPr lang="uk-UA" dirty="0" smtClean="0"/>
              <a:t>ямку.</a:t>
            </a:r>
          </a:p>
          <a:p>
            <a:r>
              <a:rPr lang="uk-UA" u="sng" dirty="0"/>
              <a:t>На плечі:</a:t>
            </a:r>
            <a:endParaRPr lang="ru-RU" u="sng" dirty="0"/>
          </a:p>
          <a:p>
            <a:r>
              <a:rPr lang="uk-UA" b="1" i="1" dirty="0">
                <a:solidFill>
                  <a:srgbClr val="C00000"/>
                </a:solidFill>
              </a:rPr>
              <a:t>М’язові гілки (</a:t>
            </a:r>
            <a:r>
              <a:rPr lang="uk-UA" b="1" i="1" dirty="0" err="1">
                <a:solidFill>
                  <a:srgbClr val="C00000"/>
                </a:solidFill>
              </a:rPr>
              <a:t>rr</a:t>
            </a:r>
            <a:r>
              <a:rPr lang="uk-UA" b="1" i="1" dirty="0">
                <a:solidFill>
                  <a:srgbClr val="C00000"/>
                </a:solidFill>
              </a:rPr>
              <a:t>. </a:t>
            </a:r>
            <a:r>
              <a:rPr lang="uk-UA" b="1" i="1" dirty="0" err="1">
                <a:solidFill>
                  <a:srgbClr val="C00000"/>
                </a:solidFill>
              </a:rPr>
              <a:t>musculares</a:t>
            </a:r>
            <a:r>
              <a:rPr lang="uk-UA" b="1" i="1" dirty="0" smtClean="0">
                <a:solidFill>
                  <a:srgbClr val="C00000"/>
                </a:solidFill>
              </a:rPr>
              <a:t>)</a:t>
            </a:r>
            <a:r>
              <a:rPr lang="uk-UA" dirty="0" smtClean="0"/>
              <a:t>, що </a:t>
            </a:r>
            <a:r>
              <a:rPr lang="uk-UA" dirty="0" err="1" smtClean="0"/>
              <a:t>іннервують</a:t>
            </a:r>
            <a:r>
              <a:rPr lang="uk-UA" dirty="0" err="1"/>
              <a:t>всі</a:t>
            </a:r>
            <a:r>
              <a:rPr lang="uk-UA" dirty="0"/>
              <a:t> задні м’язи плеча та m. </a:t>
            </a:r>
            <a:r>
              <a:rPr lang="uk-UA" dirty="0" err="1" smtClean="0"/>
              <a:t>brachioradialis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uk-UA" b="1" i="1" dirty="0">
                <a:solidFill>
                  <a:srgbClr val="0070C0"/>
                </a:solidFill>
              </a:rPr>
              <a:t>Задній шкірний нерв плеча (n. </a:t>
            </a:r>
            <a:r>
              <a:rPr lang="uk-UA" b="1" i="1" dirty="0" err="1">
                <a:solidFill>
                  <a:srgbClr val="0070C0"/>
                </a:solidFill>
              </a:rPr>
              <a:t>cutaneus</a:t>
            </a:r>
            <a:r>
              <a:rPr lang="uk-UA" b="1" i="1" dirty="0">
                <a:solidFill>
                  <a:srgbClr val="0070C0"/>
                </a:solidFill>
              </a:rPr>
              <a:t> </a:t>
            </a:r>
            <a:r>
              <a:rPr lang="uk-UA" b="1" i="1" dirty="0" err="1">
                <a:solidFill>
                  <a:srgbClr val="0070C0"/>
                </a:solidFill>
              </a:rPr>
              <a:t>brachii</a:t>
            </a:r>
            <a:r>
              <a:rPr lang="uk-UA" b="1" i="1" dirty="0">
                <a:solidFill>
                  <a:srgbClr val="0070C0"/>
                </a:solidFill>
              </a:rPr>
              <a:t> </a:t>
            </a:r>
            <a:r>
              <a:rPr lang="uk-UA" b="1" i="1" dirty="0" err="1">
                <a:solidFill>
                  <a:srgbClr val="0070C0"/>
                </a:solidFill>
              </a:rPr>
              <a:t>posterior</a:t>
            </a:r>
            <a:r>
              <a:rPr lang="uk-UA" b="1" i="1" dirty="0">
                <a:solidFill>
                  <a:srgbClr val="0070C0"/>
                </a:solidFill>
              </a:rPr>
              <a:t>)</a:t>
            </a:r>
            <a:r>
              <a:rPr lang="uk-UA" dirty="0">
                <a:solidFill>
                  <a:srgbClr val="0070C0"/>
                </a:solidFill>
              </a:rPr>
              <a:t> </a:t>
            </a:r>
            <a:r>
              <a:rPr lang="uk-UA" dirty="0" smtClean="0"/>
              <a:t>іннервує</a:t>
            </a:r>
            <a:r>
              <a:rPr lang="uk-UA" dirty="0" smtClean="0">
                <a:solidFill>
                  <a:srgbClr val="0070C0"/>
                </a:solidFill>
              </a:rPr>
              <a:t> </a:t>
            </a:r>
            <a:r>
              <a:rPr lang="uk-UA" dirty="0" smtClean="0"/>
              <a:t>шкіру </a:t>
            </a:r>
            <a:r>
              <a:rPr lang="uk-UA" dirty="0"/>
              <a:t>задньої та </a:t>
            </a:r>
            <a:r>
              <a:rPr lang="uk-UA" dirty="0" err="1"/>
              <a:t>задньо-латеральної</a:t>
            </a:r>
            <a:r>
              <a:rPr lang="uk-UA" dirty="0"/>
              <a:t> поверхонь </a:t>
            </a:r>
            <a:r>
              <a:rPr lang="uk-UA" dirty="0" smtClean="0"/>
              <a:t>плеча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uk-UA" b="1" i="1" dirty="0">
                <a:solidFill>
                  <a:srgbClr val="0070C0"/>
                </a:solidFill>
              </a:rPr>
              <a:t>Нижній бічний шкірний нерв плеча (</a:t>
            </a:r>
            <a:r>
              <a:rPr lang="ru-RU" b="1" i="1" dirty="0">
                <a:solidFill>
                  <a:srgbClr val="0070C0"/>
                </a:solidFill>
              </a:rPr>
              <a:t>n</a:t>
            </a:r>
            <a:r>
              <a:rPr lang="uk-UA" b="1" i="1" dirty="0">
                <a:solidFill>
                  <a:srgbClr val="0070C0"/>
                </a:solidFill>
              </a:rPr>
              <a:t>. </a:t>
            </a:r>
            <a:r>
              <a:rPr lang="ru-RU" b="1" i="1" dirty="0" err="1">
                <a:solidFill>
                  <a:srgbClr val="0070C0"/>
                </a:solidFill>
              </a:rPr>
              <a:t>cutaneus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brachii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lateralis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inferior</a:t>
            </a:r>
            <a:r>
              <a:rPr lang="uk-UA" b="1" i="1" dirty="0" smtClean="0">
                <a:solidFill>
                  <a:srgbClr val="0070C0"/>
                </a:solidFill>
              </a:rPr>
              <a:t>) </a:t>
            </a:r>
            <a:r>
              <a:rPr lang="uk-UA" dirty="0" smtClean="0"/>
              <a:t>іннервує  шкіру </a:t>
            </a:r>
            <a:r>
              <a:rPr lang="uk-UA" dirty="0"/>
              <a:t>бічної поверхні плеча нижче дельтоподібної </a:t>
            </a:r>
            <a:r>
              <a:rPr lang="uk-UA" dirty="0" smtClean="0"/>
              <a:t>ділянки</a:t>
            </a:r>
            <a:endParaRPr lang="ru-RU" dirty="0"/>
          </a:p>
          <a:p>
            <a:r>
              <a:rPr lang="uk-UA" b="1" i="1" dirty="0">
                <a:solidFill>
                  <a:srgbClr val="0070C0"/>
                </a:solidFill>
              </a:rPr>
              <a:t>Задній шкірний нерв передпліччя (n. </a:t>
            </a:r>
            <a:r>
              <a:rPr lang="uk-UA" b="1" i="1" dirty="0" err="1">
                <a:solidFill>
                  <a:srgbClr val="0070C0"/>
                </a:solidFill>
              </a:rPr>
              <a:t>cutaneus</a:t>
            </a:r>
            <a:r>
              <a:rPr lang="uk-UA" b="1" i="1" dirty="0">
                <a:solidFill>
                  <a:srgbClr val="0070C0"/>
                </a:solidFill>
              </a:rPr>
              <a:t> </a:t>
            </a:r>
            <a:r>
              <a:rPr lang="uk-UA" b="1" i="1" dirty="0" err="1">
                <a:solidFill>
                  <a:srgbClr val="0070C0"/>
                </a:solidFill>
              </a:rPr>
              <a:t>antebrachii</a:t>
            </a:r>
            <a:r>
              <a:rPr lang="uk-UA" b="1" i="1" dirty="0">
                <a:solidFill>
                  <a:srgbClr val="0070C0"/>
                </a:solidFill>
              </a:rPr>
              <a:t> </a:t>
            </a:r>
            <a:r>
              <a:rPr lang="uk-UA" b="1" i="1" dirty="0" err="1">
                <a:solidFill>
                  <a:srgbClr val="0070C0"/>
                </a:solidFill>
              </a:rPr>
              <a:t>posterior</a:t>
            </a:r>
            <a:r>
              <a:rPr lang="uk-UA" b="1" i="1" dirty="0">
                <a:solidFill>
                  <a:srgbClr val="0070C0"/>
                </a:solidFill>
              </a:rPr>
              <a:t>) </a:t>
            </a:r>
            <a:r>
              <a:rPr lang="uk-UA" dirty="0"/>
              <a:t>іннервує  </a:t>
            </a:r>
            <a:r>
              <a:rPr lang="uk-UA" dirty="0" smtClean="0"/>
              <a:t>шкіру </a:t>
            </a:r>
            <a:r>
              <a:rPr lang="uk-UA" dirty="0"/>
              <a:t>задньої поверхні нижнього відділу плеча та передпліччя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79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срединный нерв анатом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5220072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37049"/>
            <a:ext cx="41044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Нижче рівня бічного </a:t>
            </a:r>
            <a:r>
              <a:rPr lang="uk-UA" dirty="0" err="1"/>
              <a:t>надвиростка</a:t>
            </a:r>
            <a:r>
              <a:rPr lang="uk-UA" dirty="0"/>
              <a:t> плечової кістки променевий нерв поділяється на глибоку та поверхневу гілки</a:t>
            </a:r>
            <a:r>
              <a:rPr lang="uk-UA" b="1" i="1" dirty="0"/>
              <a:t> </a:t>
            </a:r>
            <a:endParaRPr lang="ru-RU" dirty="0"/>
          </a:p>
          <a:p>
            <a:r>
              <a:rPr lang="uk-UA" b="1" i="1" dirty="0">
                <a:solidFill>
                  <a:srgbClr val="0070C0"/>
                </a:solidFill>
              </a:rPr>
              <a:t>Поверхнева гілка (</a:t>
            </a:r>
            <a:r>
              <a:rPr lang="ru-RU" b="1" i="1" dirty="0">
                <a:solidFill>
                  <a:srgbClr val="0070C0"/>
                </a:solidFill>
              </a:rPr>
              <a:t>r</a:t>
            </a:r>
            <a:r>
              <a:rPr lang="uk-UA" b="1" i="1" dirty="0">
                <a:solidFill>
                  <a:srgbClr val="0070C0"/>
                </a:solidFill>
              </a:rPr>
              <a:t>. </a:t>
            </a:r>
            <a:r>
              <a:rPr lang="ru-RU" b="1" i="1" dirty="0" err="1">
                <a:solidFill>
                  <a:srgbClr val="0070C0"/>
                </a:solidFill>
              </a:rPr>
              <a:t>superficialis</a:t>
            </a:r>
            <a:r>
              <a:rPr lang="uk-UA" b="1" i="1" dirty="0">
                <a:solidFill>
                  <a:srgbClr val="0070C0"/>
                </a:solidFill>
              </a:rPr>
              <a:t>)</a:t>
            </a:r>
            <a:r>
              <a:rPr lang="uk-UA" dirty="0"/>
              <a:t> чутлива, йде на передпліччі у </a:t>
            </a:r>
            <a:r>
              <a:rPr lang="ru-RU" i="1" dirty="0" err="1"/>
              <a:t>sulcus</a:t>
            </a:r>
            <a:r>
              <a:rPr lang="ru-RU" i="1" dirty="0"/>
              <a:t> </a:t>
            </a:r>
            <a:r>
              <a:rPr lang="ru-RU" i="1" dirty="0" err="1"/>
              <a:t>radialis</a:t>
            </a:r>
            <a:r>
              <a:rPr lang="uk-UA" dirty="0"/>
              <a:t> (разом з променевими артерією і венами), пронизує фасцію передпліччя і досягає тилу кисті, де розгалужується на 5 </a:t>
            </a:r>
            <a:r>
              <a:rPr lang="uk-UA" b="1" i="1" dirty="0">
                <a:solidFill>
                  <a:srgbClr val="0070C0"/>
                </a:solidFill>
              </a:rPr>
              <a:t>тильних пальцевих нервів (</a:t>
            </a:r>
            <a:r>
              <a:rPr lang="ru-RU" b="1" i="1" dirty="0" err="1">
                <a:solidFill>
                  <a:srgbClr val="0070C0"/>
                </a:solidFill>
              </a:rPr>
              <a:t>nn</a:t>
            </a:r>
            <a:r>
              <a:rPr lang="uk-UA" b="1" i="1" dirty="0">
                <a:solidFill>
                  <a:srgbClr val="0070C0"/>
                </a:solidFill>
              </a:rPr>
              <a:t>. </a:t>
            </a:r>
            <a:r>
              <a:rPr lang="ru-RU" b="1" i="1" dirty="0" err="1">
                <a:solidFill>
                  <a:srgbClr val="0070C0"/>
                </a:solidFill>
              </a:rPr>
              <a:t>digitales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dorsales</a:t>
            </a:r>
            <a:r>
              <a:rPr lang="uk-UA" b="1" i="1" dirty="0" smtClean="0">
                <a:solidFill>
                  <a:srgbClr val="0070C0"/>
                </a:solidFill>
              </a:rPr>
              <a:t>). </a:t>
            </a:r>
            <a:r>
              <a:rPr lang="uk-UA" dirty="0" smtClean="0"/>
              <a:t>Іннервують</a:t>
            </a:r>
            <a:r>
              <a:rPr lang="uk-UA" b="1" i="1" dirty="0" smtClean="0">
                <a:solidFill>
                  <a:srgbClr val="0070C0"/>
                </a:solidFill>
              </a:rPr>
              <a:t> </a:t>
            </a:r>
            <a:r>
              <a:rPr lang="uk-UA" dirty="0" smtClean="0"/>
              <a:t>шкіру </a:t>
            </a:r>
            <a:r>
              <a:rPr lang="uk-UA" dirty="0"/>
              <a:t>тильних поверхонь проксимальних фаланг І-ІІ пальців з обох боків та ІІІ пальця з променевого боку 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uk-UA" b="1" i="1" dirty="0">
                <a:solidFill>
                  <a:srgbClr val="C00000"/>
                </a:solidFill>
              </a:rPr>
              <a:t>Глибока гілка (</a:t>
            </a:r>
            <a:r>
              <a:rPr lang="ru-RU" b="1" i="1" dirty="0" err="1">
                <a:solidFill>
                  <a:srgbClr val="C00000"/>
                </a:solidFill>
              </a:rPr>
              <a:t>ramus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profundus</a:t>
            </a:r>
            <a:r>
              <a:rPr lang="uk-UA" b="1" i="1" dirty="0">
                <a:solidFill>
                  <a:srgbClr val="C00000"/>
                </a:solidFill>
              </a:rPr>
              <a:t>)</a:t>
            </a:r>
            <a:r>
              <a:rPr lang="uk-UA" dirty="0"/>
              <a:t> йде на тил передпліччя між поверхневими і глибокими розгиначами </a:t>
            </a:r>
            <a:r>
              <a:rPr lang="uk-UA" dirty="0" smtClean="0"/>
              <a:t>та іннервує всі </a:t>
            </a:r>
            <a:r>
              <a:rPr lang="uk-UA" dirty="0"/>
              <a:t>м’язи розгиначі передпліччя</a:t>
            </a:r>
            <a:endParaRPr lang="ru-RU" dirty="0"/>
          </a:p>
          <a:p>
            <a:r>
              <a:rPr lang="uk-UA" dirty="0"/>
              <a:t>Чутливі волокна цієї гілки складають </a:t>
            </a:r>
            <a:r>
              <a:rPr lang="uk-UA" i="1" dirty="0">
                <a:solidFill>
                  <a:srgbClr val="0070C0"/>
                </a:solidFill>
              </a:rPr>
              <a:t>задній міжкістковий нерв передпліччя (n. </a:t>
            </a:r>
            <a:r>
              <a:rPr lang="uk-UA" i="1" dirty="0" err="1">
                <a:solidFill>
                  <a:srgbClr val="0070C0"/>
                </a:solidFill>
              </a:rPr>
              <a:t>interosseus</a:t>
            </a:r>
            <a:r>
              <a:rPr lang="uk-UA" i="1" dirty="0">
                <a:solidFill>
                  <a:srgbClr val="0070C0"/>
                </a:solidFill>
              </a:rPr>
              <a:t> </a:t>
            </a:r>
            <a:r>
              <a:rPr lang="uk-UA" i="1" dirty="0" err="1">
                <a:solidFill>
                  <a:srgbClr val="0070C0"/>
                </a:solidFill>
              </a:rPr>
              <a:t>antebrachii</a:t>
            </a:r>
            <a:r>
              <a:rPr lang="uk-UA" i="1" dirty="0">
                <a:solidFill>
                  <a:srgbClr val="0070C0"/>
                </a:solidFill>
              </a:rPr>
              <a:t> </a:t>
            </a:r>
            <a:r>
              <a:rPr lang="uk-UA" i="1" dirty="0" err="1">
                <a:solidFill>
                  <a:srgbClr val="0070C0"/>
                </a:solidFill>
              </a:rPr>
              <a:t>posterior</a:t>
            </a:r>
            <a:r>
              <a:rPr lang="uk-UA" i="1" dirty="0">
                <a:solidFill>
                  <a:srgbClr val="0070C0"/>
                </a:solidFill>
              </a:rPr>
              <a:t>)</a:t>
            </a:r>
            <a:r>
              <a:rPr lang="uk-UA" dirty="0"/>
              <a:t>, що йде до </a:t>
            </a:r>
            <a:r>
              <a:rPr lang="uk-UA" dirty="0" smtClean="0"/>
              <a:t>кисті та іннервує задню поверхню </a:t>
            </a:r>
            <a:r>
              <a:rPr lang="uk-UA" dirty="0"/>
              <a:t>міжкісткової перетинки, кістки передпліччя та суглоби кисті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65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5238750" cy="673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55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711" y="116632"/>
            <a:ext cx="604867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3517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М’язово-шкірний нерв (n. </a:t>
            </a:r>
            <a:r>
              <a:rPr lang="uk-UA" sz="2400" b="1" i="1" dirty="0" err="1">
                <a:solidFill>
                  <a:srgbClr val="7030A0"/>
                </a:solidFill>
              </a:rPr>
              <a:t>musculocutaneus</a:t>
            </a:r>
            <a:r>
              <a:rPr lang="uk-UA" sz="2400" b="1" i="1" dirty="0">
                <a:solidFill>
                  <a:srgbClr val="7030A0"/>
                </a:solidFill>
              </a:rPr>
              <a:t>)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990020"/>
            <a:ext cx="34563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Нерв йде </a:t>
            </a:r>
            <a:r>
              <a:rPr lang="uk-UA" dirty="0" err="1"/>
              <a:t>латерально</a:t>
            </a:r>
            <a:r>
              <a:rPr lang="uk-UA" dirty="0"/>
              <a:t> і вниз, </a:t>
            </a:r>
            <a:r>
              <a:rPr lang="uk-UA" dirty="0" err="1"/>
              <a:t>прободає</a:t>
            </a:r>
            <a:r>
              <a:rPr lang="uk-UA" dirty="0"/>
              <a:t> </a:t>
            </a:r>
            <a:r>
              <a:rPr lang="uk-UA" i="1" dirty="0"/>
              <a:t>m. </a:t>
            </a:r>
            <a:r>
              <a:rPr lang="uk-UA" i="1" dirty="0" err="1"/>
              <a:t>coracobrachialis</a:t>
            </a:r>
            <a:r>
              <a:rPr lang="uk-UA" i="1" dirty="0"/>
              <a:t>,</a:t>
            </a:r>
            <a:r>
              <a:rPr lang="uk-UA" dirty="0"/>
              <a:t> далі проходить між </a:t>
            </a:r>
            <a:r>
              <a:rPr lang="uk-UA" i="1" dirty="0"/>
              <a:t>m. </a:t>
            </a:r>
            <a:r>
              <a:rPr lang="uk-UA" i="1" dirty="0" err="1"/>
              <a:t>biceps</a:t>
            </a:r>
            <a:r>
              <a:rPr lang="uk-UA" i="1" dirty="0"/>
              <a:t> </a:t>
            </a:r>
            <a:r>
              <a:rPr lang="uk-UA" i="1" dirty="0" err="1"/>
              <a:t>brachii</a:t>
            </a:r>
            <a:r>
              <a:rPr lang="uk-UA" i="1" dirty="0"/>
              <a:t> </a:t>
            </a:r>
            <a:r>
              <a:rPr lang="uk-UA" i="1" dirty="0" err="1"/>
              <a:t>et</a:t>
            </a:r>
            <a:r>
              <a:rPr lang="uk-UA" i="1" dirty="0"/>
              <a:t> m. </a:t>
            </a:r>
            <a:r>
              <a:rPr lang="uk-UA" i="1" dirty="0" err="1"/>
              <a:t>brachialis</a:t>
            </a:r>
            <a:r>
              <a:rPr lang="uk-UA" i="1" dirty="0"/>
              <a:t> </a:t>
            </a:r>
            <a:r>
              <a:rPr lang="uk-UA" dirty="0"/>
              <a:t>в</a:t>
            </a:r>
            <a:r>
              <a:rPr lang="uk-UA" i="1" dirty="0"/>
              <a:t> </a:t>
            </a:r>
            <a:r>
              <a:rPr lang="uk-UA" i="1" dirty="0" err="1"/>
              <a:t>sulcus</a:t>
            </a:r>
            <a:r>
              <a:rPr lang="uk-UA" i="1" dirty="0"/>
              <a:t> </a:t>
            </a:r>
            <a:r>
              <a:rPr lang="uk-UA" i="1" dirty="0" err="1"/>
              <a:t>bicipitalis</a:t>
            </a:r>
            <a:r>
              <a:rPr lang="uk-UA" i="1" dirty="0"/>
              <a:t> </a:t>
            </a:r>
            <a:r>
              <a:rPr lang="uk-UA" i="1" dirty="0" err="1"/>
              <a:t>lateralis</a:t>
            </a:r>
            <a:r>
              <a:rPr lang="uk-UA" i="1" dirty="0"/>
              <a:t>.</a:t>
            </a:r>
            <a:r>
              <a:rPr lang="uk-UA" dirty="0"/>
              <a:t> У нижній частині плеча нерв </a:t>
            </a:r>
            <a:r>
              <a:rPr lang="uk-UA" dirty="0" err="1"/>
              <a:t>прободає</a:t>
            </a:r>
            <a:r>
              <a:rPr lang="uk-UA" dirty="0"/>
              <a:t> </a:t>
            </a:r>
            <a:r>
              <a:rPr lang="uk-UA" i="1" dirty="0" err="1"/>
              <a:t>fascia</a:t>
            </a:r>
            <a:r>
              <a:rPr lang="uk-UA" i="1" dirty="0"/>
              <a:t> </a:t>
            </a:r>
            <a:r>
              <a:rPr lang="uk-UA" i="1" dirty="0" err="1"/>
              <a:t>brachii</a:t>
            </a:r>
            <a:r>
              <a:rPr lang="uk-UA" dirty="0"/>
              <a:t> біля </a:t>
            </a:r>
            <a:r>
              <a:rPr lang="uk-UA" i="1" dirty="0" err="1"/>
              <a:t>fossa</a:t>
            </a:r>
            <a:r>
              <a:rPr lang="uk-UA" i="1" dirty="0"/>
              <a:t> </a:t>
            </a:r>
            <a:r>
              <a:rPr lang="uk-UA" i="1" dirty="0" err="1"/>
              <a:t>cubiti</a:t>
            </a:r>
            <a:r>
              <a:rPr lang="uk-UA" dirty="0"/>
              <a:t>, виходить на латеральну сторону передпліччя під назвою </a:t>
            </a:r>
            <a:r>
              <a:rPr lang="uk-UA" b="1" i="1" dirty="0">
                <a:solidFill>
                  <a:srgbClr val="0070C0"/>
                </a:solidFill>
              </a:rPr>
              <a:t>латеральний шкірний нерв </a:t>
            </a:r>
            <a:r>
              <a:rPr lang="uk-UA" b="1" i="1" dirty="0" smtClean="0">
                <a:solidFill>
                  <a:srgbClr val="0070C0"/>
                </a:solidFill>
              </a:rPr>
              <a:t>передпліччя </a:t>
            </a:r>
            <a:r>
              <a:rPr lang="uk-UA" b="1" i="1" dirty="0">
                <a:solidFill>
                  <a:srgbClr val="0070C0"/>
                </a:solidFill>
              </a:rPr>
              <a:t>(n. </a:t>
            </a:r>
            <a:r>
              <a:rPr lang="uk-UA" b="1" i="1" dirty="0" err="1">
                <a:solidFill>
                  <a:srgbClr val="0070C0"/>
                </a:solidFill>
              </a:rPr>
              <a:t>cutanteus</a:t>
            </a:r>
            <a:r>
              <a:rPr lang="uk-UA" b="1" i="1" dirty="0">
                <a:solidFill>
                  <a:srgbClr val="0070C0"/>
                </a:solidFill>
              </a:rPr>
              <a:t> </a:t>
            </a:r>
            <a:r>
              <a:rPr lang="uk-UA" b="1" i="1" dirty="0" err="1">
                <a:solidFill>
                  <a:srgbClr val="0070C0"/>
                </a:solidFill>
              </a:rPr>
              <a:t>antebrachii</a:t>
            </a:r>
            <a:r>
              <a:rPr lang="uk-UA" b="1" i="1" dirty="0">
                <a:solidFill>
                  <a:srgbClr val="0070C0"/>
                </a:solidFill>
              </a:rPr>
              <a:t> </a:t>
            </a:r>
            <a:r>
              <a:rPr lang="uk-UA" b="1" i="1" dirty="0" err="1">
                <a:solidFill>
                  <a:srgbClr val="0070C0"/>
                </a:solidFill>
              </a:rPr>
              <a:t>latertalis</a:t>
            </a:r>
            <a:r>
              <a:rPr lang="uk-UA" b="1" i="1" dirty="0" smtClean="0">
                <a:solidFill>
                  <a:srgbClr val="0070C0"/>
                </a:solidFill>
              </a:rPr>
              <a:t>), </a:t>
            </a:r>
            <a:r>
              <a:rPr lang="uk-UA" dirty="0" smtClean="0"/>
              <a:t>що іннервує шкіру </a:t>
            </a:r>
            <a:r>
              <a:rPr lang="uk-UA" dirty="0" err="1"/>
              <a:t>передньо-бічної</a:t>
            </a:r>
            <a:r>
              <a:rPr lang="uk-UA" dirty="0"/>
              <a:t> поверхні передпліччя до підвищення великого </a:t>
            </a:r>
            <a:r>
              <a:rPr lang="uk-UA" dirty="0" smtClean="0"/>
              <a:t>пальця</a:t>
            </a:r>
          </a:p>
          <a:p>
            <a:r>
              <a:rPr lang="uk-UA" u="sng" dirty="0" smtClean="0"/>
              <a:t>На плечі </a:t>
            </a:r>
            <a:r>
              <a:rPr lang="uk-UA" u="sng" dirty="0" err="1" smtClean="0"/>
              <a:t>віддіає</a:t>
            </a:r>
            <a:r>
              <a:rPr lang="uk-UA" u="sng" dirty="0" smtClean="0"/>
              <a:t>:</a:t>
            </a:r>
          </a:p>
          <a:p>
            <a:r>
              <a:rPr lang="uk-UA" b="1" i="1" dirty="0" smtClean="0">
                <a:solidFill>
                  <a:srgbClr val="C00000"/>
                </a:solidFill>
              </a:rPr>
              <a:t>м’язові </a:t>
            </a:r>
            <a:r>
              <a:rPr lang="uk-UA" b="1" i="1" dirty="0">
                <a:solidFill>
                  <a:srgbClr val="C00000"/>
                </a:solidFill>
              </a:rPr>
              <a:t>гілки (</a:t>
            </a:r>
            <a:r>
              <a:rPr lang="uk-UA" b="1" i="1" dirty="0" err="1">
                <a:solidFill>
                  <a:srgbClr val="C00000"/>
                </a:solidFill>
              </a:rPr>
              <a:t>rr</a:t>
            </a:r>
            <a:r>
              <a:rPr lang="uk-UA" b="1" i="1" dirty="0">
                <a:solidFill>
                  <a:srgbClr val="C00000"/>
                </a:solidFill>
              </a:rPr>
              <a:t>. </a:t>
            </a:r>
            <a:r>
              <a:rPr lang="uk-UA" b="1" i="1" dirty="0" err="1">
                <a:solidFill>
                  <a:srgbClr val="C00000"/>
                </a:solidFill>
              </a:rPr>
              <a:t>musculares</a:t>
            </a:r>
            <a:r>
              <a:rPr lang="uk-UA" b="1" i="1" dirty="0" smtClean="0">
                <a:solidFill>
                  <a:srgbClr val="C00000"/>
                </a:solidFill>
              </a:rPr>
              <a:t>), </a:t>
            </a:r>
            <a:r>
              <a:rPr lang="uk-UA" dirty="0" smtClean="0"/>
              <a:t>що іннервують </a:t>
            </a:r>
            <a:r>
              <a:rPr lang="uk-UA" i="1" dirty="0"/>
              <a:t>m. </a:t>
            </a:r>
            <a:r>
              <a:rPr lang="uk-UA" i="1" dirty="0" err="1"/>
              <a:t>coracobrachialis</a:t>
            </a:r>
            <a:r>
              <a:rPr lang="uk-UA" i="1" dirty="0"/>
              <a:t>, m. </a:t>
            </a:r>
            <a:r>
              <a:rPr lang="uk-UA" i="1" dirty="0" err="1"/>
              <a:t>biceps</a:t>
            </a:r>
            <a:r>
              <a:rPr lang="uk-UA" i="1" dirty="0"/>
              <a:t> </a:t>
            </a:r>
            <a:r>
              <a:rPr lang="uk-UA" i="1" dirty="0" err="1"/>
              <a:t>brachii</a:t>
            </a:r>
            <a:r>
              <a:rPr lang="uk-UA" i="1" dirty="0"/>
              <a:t>, m. </a:t>
            </a:r>
            <a:r>
              <a:rPr lang="uk-UA" i="1" dirty="0" err="1"/>
              <a:t>brachialis</a:t>
            </a:r>
            <a:r>
              <a:rPr lang="uk-UA" dirty="0"/>
              <a:t> </a:t>
            </a:r>
            <a:endParaRPr lang="ru-RU" dirty="0"/>
          </a:p>
          <a:p>
            <a:r>
              <a:rPr lang="uk-UA" dirty="0"/>
              <a:t> </a:t>
            </a:r>
            <a:r>
              <a:rPr lang="uk-UA" b="1" i="1" dirty="0" smtClean="0">
                <a:solidFill>
                  <a:srgbClr val="00B0F0"/>
                </a:solidFill>
              </a:rPr>
              <a:t>чутливу гілку </a:t>
            </a:r>
            <a:r>
              <a:rPr lang="uk-UA" dirty="0" smtClean="0"/>
              <a:t>до</a:t>
            </a:r>
            <a:r>
              <a:rPr lang="uk-UA" b="1" i="1" dirty="0" smtClean="0"/>
              <a:t> </a:t>
            </a:r>
            <a:r>
              <a:rPr lang="uk-UA" dirty="0" smtClean="0"/>
              <a:t>капсули </a:t>
            </a:r>
            <a:r>
              <a:rPr lang="uk-UA" dirty="0"/>
              <a:t>ліктьового суглоба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21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0"/>
          <a:stretch/>
        </p:blipFill>
        <p:spPr bwMode="auto">
          <a:xfrm>
            <a:off x="0" y="1187865"/>
            <a:ext cx="9144000" cy="557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139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Передні гілки грудних спинномозкових нервів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871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9"/>
            <a:ext cx="471601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894" y="5103674"/>
            <a:ext cx="91271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Верхні шість </a:t>
            </a:r>
            <a:r>
              <a:rPr lang="uk-UA" dirty="0" smtClean="0"/>
              <a:t>міжреберних </a:t>
            </a:r>
            <a:r>
              <a:rPr lang="uk-UA" dirty="0" smtClean="0"/>
              <a:t>нервів </a:t>
            </a:r>
            <a:r>
              <a:rPr lang="uk-UA" dirty="0"/>
              <a:t>доходять до грудини </a:t>
            </a:r>
            <a:r>
              <a:rPr lang="uk-UA" dirty="0" smtClean="0"/>
              <a:t>під назвою </a:t>
            </a:r>
            <a:r>
              <a:rPr lang="uk-UA" dirty="0"/>
              <a:t>передніх </a:t>
            </a:r>
            <a:r>
              <a:rPr lang="uk-UA" dirty="0" smtClean="0"/>
              <a:t>шкірних </a:t>
            </a:r>
            <a:r>
              <a:rPr lang="uk-UA" dirty="0"/>
              <a:t>гілок (</a:t>
            </a:r>
            <a:r>
              <a:rPr lang="uk-UA" dirty="0" err="1"/>
              <a:t>rami</a:t>
            </a:r>
            <a:r>
              <a:rPr lang="uk-UA" dirty="0"/>
              <a:t> </a:t>
            </a:r>
            <a:r>
              <a:rPr lang="uk-UA" dirty="0" err="1"/>
              <a:t>cutanei</a:t>
            </a:r>
            <a:r>
              <a:rPr lang="uk-UA" dirty="0"/>
              <a:t> </a:t>
            </a:r>
            <a:r>
              <a:rPr lang="uk-UA" dirty="0" err="1"/>
              <a:t>anteriores</a:t>
            </a:r>
            <a:r>
              <a:rPr lang="uk-UA" dirty="0"/>
              <a:t>) закінчуються в шкірі передньої грудної </a:t>
            </a:r>
            <a:r>
              <a:rPr lang="uk-UA" dirty="0" smtClean="0"/>
              <a:t>стінки. </a:t>
            </a:r>
            <a:r>
              <a:rPr lang="uk-UA" dirty="0"/>
              <a:t>П'ять </a:t>
            </a:r>
            <a:r>
              <a:rPr lang="uk-UA" dirty="0" smtClean="0"/>
              <a:t>нижніх міжреберних </a:t>
            </a:r>
            <a:r>
              <a:rPr lang="uk-UA" dirty="0" smtClean="0"/>
              <a:t>нервів тривають </a:t>
            </a:r>
            <a:r>
              <a:rPr lang="uk-UA" dirty="0"/>
              <a:t>в передню стінку живота, </a:t>
            </a:r>
            <a:r>
              <a:rPr lang="uk-UA" dirty="0" smtClean="0"/>
              <a:t>проникають між внутрішнім косим </a:t>
            </a:r>
            <a:r>
              <a:rPr lang="uk-UA" dirty="0" smtClean="0"/>
              <a:t>і </a:t>
            </a:r>
            <a:r>
              <a:rPr lang="uk-UA" dirty="0" smtClean="0"/>
              <a:t>поперечним </a:t>
            </a:r>
            <a:r>
              <a:rPr lang="uk-UA" dirty="0"/>
              <a:t>м'язами живота, </a:t>
            </a:r>
            <a:r>
              <a:rPr lang="uk-UA" dirty="0" err="1" smtClean="0"/>
              <a:t>прободають</a:t>
            </a:r>
            <a:r>
              <a:rPr lang="uk-UA" dirty="0" smtClean="0"/>
              <a:t> </a:t>
            </a:r>
            <a:r>
              <a:rPr lang="uk-UA" dirty="0"/>
              <a:t>стінку піхві прямого м'яза живота, іннервують </a:t>
            </a:r>
            <a:r>
              <a:rPr lang="uk-UA" dirty="0" smtClean="0"/>
              <a:t>м'язи і закінчуються </a:t>
            </a:r>
            <a:r>
              <a:rPr lang="uk-UA" dirty="0"/>
              <a:t>в шкірі передньої </a:t>
            </a:r>
            <a:r>
              <a:rPr lang="uk-UA" dirty="0" smtClean="0"/>
              <a:t>стінки </a:t>
            </a:r>
            <a:r>
              <a:rPr lang="uk-UA" dirty="0"/>
              <a:t>живота.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Передні гілки грудних спинномозкових </a:t>
            </a:r>
            <a:r>
              <a:rPr lang="uk-UA" b="1" dirty="0" smtClean="0"/>
              <a:t>нервів (</a:t>
            </a:r>
            <a:r>
              <a:rPr lang="uk-UA" b="1" dirty="0" err="1"/>
              <a:t>rami</a:t>
            </a:r>
            <a:r>
              <a:rPr lang="uk-UA" b="1" dirty="0"/>
              <a:t> </a:t>
            </a:r>
            <a:r>
              <a:rPr lang="uk-UA" b="1" dirty="0" err="1"/>
              <a:t>ventrales</a:t>
            </a:r>
            <a:r>
              <a:rPr lang="uk-UA" b="1" dirty="0"/>
              <a:t>, s. </a:t>
            </a:r>
            <a:r>
              <a:rPr lang="uk-UA" b="1" dirty="0" err="1"/>
              <a:t>anteriores</a:t>
            </a:r>
            <a:r>
              <a:rPr lang="uk-UA" b="1" dirty="0"/>
              <a:t>)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24744"/>
            <a:ext cx="46440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Передні гілки грудних спинномозкових нервів (ThI- </a:t>
            </a:r>
            <a:r>
              <a:rPr lang="uk-UA" dirty="0" err="1">
                <a:solidFill>
                  <a:prstClr val="black"/>
                </a:solidFill>
              </a:rPr>
              <a:t>ThXII</a:t>
            </a:r>
            <a:r>
              <a:rPr lang="uk-UA" dirty="0">
                <a:solidFill>
                  <a:prstClr val="black"/>
                </a:solidFill>
              </a:rPr>
              <a:t>) зберігають сегментарне (метамерне) розташування </a:t>
            </a:r>
            <a:r>
              <a:rPr lang="uk-UA" dirty="0" smtClean="0">
                <a:solidFill>
                  <a:prstClr val="black"/>
                </a:solidFill>
              </a:rPr>
              <a:t>і </a:t>
            </a:r>
            <a:r>
              <a:rPr lang="uk-UA" dirty="0">
                <a:solidFill>
                  <a:prstClr val="black"/>
                </a:solidFill>
              </a:rPr>
              <a:t>в кількості 12 пар </a:t>
            </a:r>
            <a:r>
              <a:rPr lang="uk-UA" dirty="0" smtClean="0">
                <a:solidFill>
                  <a:prstClr val="black"/>
                </a:solidFill>
              </a:rPr>
              <a:t>йдуть </a:t>
            </a:r>
            <a:r>
              <a:rPr lang="uk-UA" dirty="0" err="1">
                <a:solidFill>
                  <a:prstClr val="black"/>
                </a:solidFill>
              </a:rPr>
              <a:t>латерально</a:t>
            </a:r>
            <a:r>
              <a:rPr lang="uk-UA" dirty="0">
                <a:solidFill>
                  <a:prstClr val="black"/>
                </a:solidFill>
              </a:rPr>
              <a:t> </a:t>
            </a:r>
            <a:r>
              <a:rPr lang="uk-UA" dirty="0" smtClean="0">
                <a:solidFill>
                  <a:prstClr val="black"/>
                </a:solidFill>
              </a:rPr>
              <a:t>і </a:t>
            </a:r>
            <a:r>
              <a:rPr lang="uk-UA" dirty="0">
                <a:solidFill>
                  <a:prstClr val="black"/>
                </a:solidFill>
              </a:rPr>
              <a:t>вперед в міжреберних проміжках. Одинадцять верхніх пар передніх гілок </a:t>
            </a:r>
            <a:r>
              <a:rPr lang="uk-UA" dirty="0" smtClean="0">
                <a:solidFill>
                  <a:prstClr val="black"/>
                </a:solidFill>
              </a:rPr>
              <a:t>називають міжреберними </a:t>
            </a:r>
            <a:r>
              <a:rPr lang="uk-UA" dirty="0">
                <a:solidFill>
                  <a:prstClr val="black"/>
                </a:solidFill>
              </a:rPr>
              <a:t>нервами, а дванадцятий нерв, </a:t>
            </a:r>
            <a:r>
              <a:rPr lang="uk-UA" dirty="0" smtClean="0">
                <a:solidFill>
                  <a:prstClr val="black"/>
                </a:solidFill>
              </a:rPr>
              <a:t>розташований </a:t>
            </a:r>
            <a:r>
              <a:rPr lang="uk-UA" dirty="0">
                <a:solidFill>
                  <a:prstClr val="black"/>
                </a:solidFill>
              </a:rPr>
              <a:t>праворуч </a:t>
            </a:r>
            <a:r>
              <a:rPr lang="uk-UA" dirty="0" smtClean="0">
                <a:solidFill>
                  <a:prstClr val="black"/>
                </a:solidFill>
              </a:rPr>
              <a:t>і </a:t>
            </a:r>
            <a:r>
              <a:rPr lang="uk-UA" dirty="0">
                <a:solidFill>
                  <a:prstClr val="black"/>
                </a:solidFill>
              </a:rPr>
              <a:t>ліворуч під XII ребром, </a:t>
            </a:r>
            <a:r>
              <a:rPr lang="uk-UA" dirty="0" smtClean="0">
                <a:solidFill>
                  <a:prstClr val="black"/>
                </a:solidFill>
              </a:rPr>
              <a:t>отримав </a:t>
            </a:r>
            <a:r>
              <a:rPr lang="uk-UA" dirty="0">
                <a:solidFill>
                  <a:prstClr val="black"/>
                </a:solidFill>
              </a:rPr>
              <a:t>назву </a:t>
            </a:r>
            <a:r>
              <a:rPr lang="uk-UA" dirty="0" smtClean="0">
                <a:solidFill>
                  <a:prstClr val="black"/>
                </a:solidFill>
              </a:rPr>
              <a:t>підреберного </a:t>
            </a:r>
            <a:r>
              <a:rPr lang="uk-UA" dirty="0">
                <a:solidFill>
                  <a:prstClr val="black"/>
                </a:solidFill>
              </a:rPr>
              <a:t>нерва.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uk-UA" b="1" i="1" dirty="0">
                <a:solidFill>
                  <a:prstClr val="black"/>
                </a:solidFill>
              </a:rPr>
              <a:t>Міжреберні нерви (</a:t>
            </a:r>
            <a:r>
              <a:rPr lang="uk-UA" b="1" i="1" dirty="0" err="1">
                <a:solidFill>
                  <a:prstClr val="black"/>
                </a:solidFill>
              </a:rPr>
              <a:t>nervi</a:t>
            </a:r>
            <a:r>
              <a:rPr lang="uk-UA" b="1" i="1" dirty="0">
                <a:solidFill>
                  <a:prstClr val="black"/>
                </a:solidFill>
              </a:rPr>
              <a:t> </a:t>
            </a:r>
            <a:r>
              <a:rPr lang="uk-UA" b="1" i="1" dirty="0" err="1">
                <a:solidFill>
                  <a:prstClr val="black"/>
                </a:solidFill>
              </a:rPr>
              <a:t>intercostales</a:t>
            </a:r>
            <a:r>
              <a:rPr lang="uk-UA" b="1" i="1" dirty="0">
                <a:solidFill>
                  <a:prstClr val="black"/>
                </a:solidFill>
              </a:rPr>
              <a:t>) </a:t>
            </a:r>
            <a:r>
              <a:rPr lang="uk-UA" dirty="0" smtClean="0">
                <a:solidFill>
                  <a:prstClr val="black"/>
                </a:solidFill>
              </a:rPr>
              <a:t>йдуть </a:t>
            </a:r>
            <a:r>
              <a:rPr lang="uk-UA" dirty="0">
                <a:solidFill>
                  <a:prstClr val="black"/>
                </a:solidFill>
              </a:rPr>
              <a:t>в борозні відповідного ребра між зовнішніми и внутрішніми міжреберними м'язів, в </a:t>
            </a:r>
            <a:r>
              <a:rPr lang="uk-UA" dirty="0" smtClean="0">
                <a:solidFill>
                  <a:prstClr val="black"/>
                </a:solidFill>
              </a:rPr>
              <a:t>однойменних </a:t>
            </a:r>
            <a:r>
              <a:rPr lang="uk-UA" dirty="0">
                <a:solidFill>
                  <a:prstClr val="black"/>
                </a:solidFill>
              </a:rPr>
              <a:t>міжреберних проміжках, разом з міжреберними артерією и веною.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56694"/>
            <a:ext cx="4355976" cy="585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493204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0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Картинки по запросу длинные ветви плечевого сплетения анатом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345"/>
            <a:ext cx="5448300" cy="67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67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67" y="17240"/>
            <a:ext cx="6192688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34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27632"/>
            <a:ext cx="5436096" cy="464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403822"/>
            <a:ext cx="3406130" cy="40934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u="sng" dirty="0" smtClean="0"/>
              <a:t>Від </a:t>
            </a:r>
            <a:r>
              <a:rPr lang="uk-UA" sz="2000" b="1" u="sng" dirty="0"/>
              <a:t>шийного сплетення </a:t>
            </a:r>
            <a:r>
              <a:rPr lang="uk-UA" sz="2000" b="1" u="sng" dirty="0" smtClean="0"/>
              <a:t>відходять: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 smtClean="0"/>
              <a:t>м'язові гілки, що </a:t>
            </a:r>
            <a:r>
              <a:rPr lang="uk-UA" sz="2000" dirty="0"/>
              <a:t>прямують до прилеглих м'язів шиї, </a:t>
            </a:r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 smtClean="0"/>
              <a:t>шкірні </a:t>
            </a:r>
            <a:r>
              <a:rPr lang="uk-UA" sz="2000" dirty="0"/>
              <a:t>(чутливі) нерви, що іннервують шкіру потиличної області, вушної раковини, зовнішнього слухового </a:t>
            </a:r>
            <a:r>
              <a:rPr lang="uk-UA" sz="2000" dirty="0" smtClean="0"/>
              <a:t>проходу та шиї,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 smtClean="0"/>
              <a:t>змішаний </a:t>
            </a:r>
            <a:r>
              <a:rPr lang="uk-UA" sz="2000" dirty="0"/>
              <a:t>довгий </a:t>
            </a:r>
            <a:r>
              <a:rPr lang="uk-UA" sz="2000" dirty="0" err="1"/>
              <a:t>діафрагмальний</a:t>
            </a:r>
            <a:r>
              <a:rPr lang="uk-UA" sz="2000" dirty="0"/>
              <a:t> </a:t>
            </a:r>
            <a:r>
              <a:rPr lang="uk-UA" sz="2000" dirty="0" smtClean="0"/>
              <a:t>нерв.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116632"/>
            <a:ext cx="6012160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sz="2000" b="1" u="sng" dirty="0">
                <a:solidFill>
                  <a:prstClr val="black"/>
                </a:solidFill>
              </a:rPr>
              <a:t>Шийне сплетіння має </a:t>
            </a:r>
            <a:r>
              <a:rPr lang="uk-UA" sz="2000" b="1" u="sng" dirty="0" smtClean="0">
                <a:solidFill>
                  <a:prstClr val="black"/>
                </a:solidFill>
              </a:rPr>
              <a:t>з'єднання: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prstClr val="black"/>
                </a:solidFill>
              </a:rPr>
              <a:t>з </a:t>
            </a:r>
            <a:r>
              <a:rPr lang="uk-UA" sz="2000" dirty="0">
                <a:solidFill>
                  <a:prstClr val="black"/>
                </a:solidFill>
              </a:rPr>
              <a:t>під'язиковим </a:t>
            </a:r>
            <a:r>
              <a:rPr lang="uk-UA" sz="2000" dirty="0" smtClean="0">
                <a:solidFill>
                  <a:prstClr val="black"/>
                </a:solidFill>
              </a:rPr>
              <a:t>нервом,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prstClr val="black"/>
                </a:solidFill>
              </a:rPr>
              <a:t>з </a:t>
            </a:r>
            <a:r>
              <a:rPr lang="uk-UA" sz="2000" dirty="0">
                <a:solidFill>
                  <a:prstClr val="black"/>
                </a:solidFill>
              </a:rPr>
              <a:t>додатковим нервом</a:t>
            </a:r>
            <a:r>
              <a:rPr lang="uk-UA" sz="2000" dirty="0" smtClean="0">
                <a:solidFill>
                  <a:prstClr val="black"/>
                </a:solidFill>
              </a:rPr>
              <a:t>,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prstClr val="black"/>
                </a:solidFill>
              </a:rPr>
              <a:t>з лицевим нервом,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prstClr val="black"/>
                </a:solidFill>
              </a:rPr>
              <a:t>з </a:t>
            </a:r>
            <a:r>
              <a:rPr lang="uk-UA" sz="2000" dirty="0">
                <a:solidFill>
                  <a:prstClr val="black"/>
                </a:solidFill>
              </a:rPr>
              <a:t>плечовим </a:t>
            </a:r>
            <a:r>
              <a:rPr lang="uk-UA" sz="2000" dirty="0" smtClean="0">
                <a:solidFill>
                  <a:prstClr val="black"/>
                </a:solidFill>
              </a:rPr>
              <a:t>сплетінням,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prstClr val="black"/>
                </a:solidFill>
              </a:rPr>
              <a:t>з </a:t>
            </a:r>
            <a:r>
              <a:rPr lang="uk-UA" sz="2000" dirty="0">
                <a:solidFill>
                  <a:prstClr val="black"/>
                </a:solidFill>
              </a:rPr>
              <a:t>верхнім шийним вузлом симпатичного стовбура.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23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419" y="2780928"/>
            <a:ext cx="4219581" cy="37856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u="sng" dirty="0"/>
              <a:t>До шкірних (чутливих) гілок шийного сплетення належать</a:t>
            </a:r>
            <a:r>
              <a:rPr lang="uk-UA" sz="2400" b="1" u="sng" dirty="0" smtClean="0"/>
              <a:t>:</a:t>
            </a:r>
          </a:p>
          <a:p>
            <a:r>
              <a:rPr lang="uk-UA" sz="2400" b="1" dirty="0" smtClean="0"/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400" dirty="0" smtClean="0"/>
              <a:t>малий </a:t>
            </a:r>
            <a:r>
              <a:rPr lang="uk-UA" sz="2400" dirty="0"/>
              <a:t>потиличний нерв</a:t>
            </a:r>
            <a:r>
              <a:rPr lang="uk-UA" sz="2400" dirty="0" smtClean="0"/>
              <a:t>,</a:t>
            </a:r>
          </a:p>
          <a:p>
            <a:r>
              <a:rPr lang="uk-UA" sz="2400" dirty="0" smtClean="0"/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400" dirty="0" smtClean="0"/>
              <a:t>великий </a:t>
            </a:r>
            <a:r>
              <a:rPr lang="uk-UA" sz="2400" dirty="0"/>
              <a:t>вушний нерв, </a:t>
            </a:r>
            <a:endParaRPr lang="uk-UA" sz="24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uk-UA" sz="24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400" dirty="0" smtClean="0"/>
              <a:t>шийний </a:t>
            </a:r>
            <a:r>
              <a:rPr lang="uk-UA" sz="2400" dirty="0"/>
              <a:t>поперечний нерв</a:t>
            </a:r>
            <a:r>
              <a:rPr lang="uk-UA" sz="2400" dirty="0" smtClean="0"/>
              <a:t>,</a:t>
            </a:r>
          </a:p>
          <a:p>
            <a:r>
              <a:rPr lang="uk-UA" sz="2400" dirty="0" smtClean="0"/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400" dirty="0" smtClean="0"/>
              <a:t>надключичні </a:t>
            </a:r>
            <a:r>
              <a:rPr lang="uk-UA" sz="2400" dirty="0"/>
              <a:t>нерви. </a:t>
            </a:r>
            <a:endParaRPr lang="uk-UA" sz="2400" dirty="0" smtClean="0"/>
          </a:p>
        </p:txBody>
      </p:sp>
      <p:pic>
        <p:nvPicPr>
          <p:cNvPr id="3" name="Picture 2" descr="Картинки по запросу шейное сплетение анатом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5" t="48651" r="9243" b="10642"/>
          <a:stretch/>
        </p:blipFill>
        <p:spPr bwMode="auto">
          <a:xfrm>
            <a:off x="4572000" y="2996952"/>
            <a:ext cx="4572000" cy="331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9961" y="883872"/>
            <a:ext cx="8684077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sz="2400" dirty="0">
                <a:solidFill>
                  <a:prstClr val="black"/>
                </a:solidFill>
              </a:rPr>
              <a:t>Шкірні гілки шийного сплетення виходять з-під заднього краю </a:t>
            </a:r>
            <a:r>
              <a:rPr lang="uk-UA" sz="2400" i="1" dirty="0">
                <a:solidFill>
                  <a:prstClr val="black"/>
                </a:solidFill>
              </a:rPr>
              <a:t>m. </a:t>
            </a:r>
            <a:r>
              <a:rPr lang="uk-UA" sz="2400" i="1" dirty="0" err="1">
                <a:solidFill>
                  <a:prstClr val="black"/>
                </a:solidFill>
              </a:rPr>
              <a:t>sternocleidomastoideus</a:t>
            </a:r>
            <a:r>
              <a:rPr lang="uk-UA" sz="2400" dirty="0">
                <a:solidFill>
                  <a:prstClr val="black"/>
                </a:solidFill>
              </a:rPr>
              <a:t> приблизно посередині </a:t>
            </a:r>
            <a:r>
              <a:rPr lang="uk-UA" sz="2400" dirty="0" smtClean="0">
                <a:solidFill>
                  <a:prstClr val="black"/>
                </a:solidFill>
              </a:rPr>
              <a:t>м'яза і </a:t>
            </a:r>
            <a:r>
              <a:rPr lang="uk-UA" sz="2400" dirty="0">
                <a:solidFill>
                  <a:prstClr val="black"/>
                </a:solidFill>
              </a:rPr>
              <a:t>потім розходяться в різні боки, пронизуючи поверхневу пластинку шийної фасції, і заходять у підшкірну основу відповідної ділянки.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350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Чутливі нерви шийного сплетення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27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00" y="620688"/>
            <a:ext cx="4700725" cy="587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0590" y="2492896"/>
            <a:ext cx="4135385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i="1" dirty="0" smtClean="0"/>
              <a:t>Великий </a:t>
            </a:r>
            <a:r>
              <a:rPr lang="uk-UA" sz="2000" b="1" i="1" dirty="0"/>
              <a:t>вушний нерв (n. </a:t>
            </a:r>
            <a:r>
              <a:rPr lang="uk-UA" sz="2000" b="1" i="1" dirty="0" err="1"/>
              <a:t>auricularis</a:t>
            </a:r>
            <a:r>
              <a:rPr lang="uk-UA" sz="2000" b="1" i="1" dirty="0"/>
              <a:t> </a:t>
            </a:r>
            <a:r>
              <a:rPr lang="uk-UA" sz="2000" b="1" i="1" dirty="0" err="1"/>
              <a:t>magnus</a:t>
            </a:r>
            <a:r>
              <a:rPr lang="uk-UA" sz="2000" b="1" i="1" dirty="0"/>
              <a:t>)</a:t>
            </a:r>
            <a:r>
              <a:rPr lang="uk-UA" sz="2000" dirty="0"/>
              <a:t> </a:t>
            </a:r>
            <a:r>
              <a:rPr lang="uk-UA" sz="2000" dirty="0">
                <a:solidFill>
                  <a:prstClr val="black"/>
                </a:solidFill>
              </a:rPr>
              <a:t>утворюється </a:t>
            </a:r>
            <a:r>
              <a:rPr lang="uk-UA" sz="2000" dirty="0" smtClean="0"/>
              <a:t>з </a:t>
            </a:r>
            <a:r>
              <a:rPr lang="uk-UA" sz="2000" dirty="0"/>
              <a:t>волокон </a:t>
            </a:r>
            <a:r>
              <a:rPr lang="uk-UA" sz="2000" dirty="0" smtClean="0"/>
              <a:t>С3. </a:t>
            </a:r>
          </a:p>
          <a:p>
            <a:r>
              <a:rPr lang="uk-UA" sz="2000" dirty="0" smtClean="0"/>
              <a:t>Розгалужується </a:t>
            </a:r>
            <a:r>
              <a:rPr lang="uk-UA" sz="2000" dirty="0"/>
              <a:t>на дві гілки: </a:t>
            </a:r>
            <a:r>
              <a:rPr lang="uk-UA" sz="2000" i="1" dirty="0"/>
              <a:t>задню гілку (</a:t>
            </a:r>
            <a:r>
              <a:rPr lang="uk-UA" sz="2000" i="1" dirty="0" err="1"/>
              <a:t>ramus</a:t>
            </a:r>
            <a:r>
              <a:rPr lang="uk-UA" sz="2000" i="1" dirty="0"/>
              <a:t> </a:t>
            </a:r>
            <a:r>
              <a:rPr lang="uk-UA" sz="2000" i="1" dirty="0" err="1"/>
              <a:t>posterior</a:t>
            </a:r>
            <a:r>
              <a:rPr lang="uk-UA" sz="2000" i="1" dirty="0"/>
              <a:t>)</a:t>
            </a:r>
            <a:r>
              <a:rPr lang="uk-UA" sz="2000" dirty="0"/>
              <a:t> та </a:t>
            </a:r>
            <a:r>
              <a:rPr lang="uk-UA" sz="2000" i="1" dirty="0"/>
              <a:t>передню гілку (</a:t>
            </a:r>
            <a:r>
              <a:rPr lang="uk-UA" sz="2000" i="1" dirty="0" err="1"/>
              <a:t>ramus</a:t>
            </a:r>
            <a:r>
              <a:rPr lang="uk-UA" sz="2000" i="1" dirty="0"/>
              <a:t> </a:t>
            </a:r>
            <a:r>
              <a:rPr lang="uk-UA" sz="2000" i="1" dirty="0" err="1"/>
              <a:t>anterior</a:t>
            </a:r>
            <a:r>
              <a:rPr lang="uk-UA" sz="2000" i="1" dirty="0"/>
              <a:t>).</a:t>
            </a:r>
            <a:r>
              <a:rPr lang="uk-UA" sz="2000" dirty="0"/>
              <a:t> </a:t>
            </a:r>
            <a:endParaRPr lang="uk-UA" sz="2000" dirty="0" smtClean="0"/>
          </a:p>
          <a:p>
            <a:r>
              <a:rPr lang="uk-UA" sz="2000" u="sng" dirty="0" smtClean="0"/>
              <a:t>Задня </a:t>
            </a:r>
            <a:r>
              <a:rPr lang="uk-UA" sz="2000" u="sng" dirty="0"/>
              <a:t>гілка </a:t>
            </a:r>
            <a:r>
              <a:rPr lang="uk-UA" sz="2000" dirty="0"/>
              <a:t>піднімається вгору та іннервує шкіру мочки вуха, зовнішню і задню ділянки шкіри вушної раковини, а </a:t>
            </a:r>
            <a:r>
              <a:rPr lang="uk-UA" sz="2000" dirty="0" smtClean="0"/>
              <a:t>також шкіру </a:t>
            </a:r>
            <a:r>
              <a:rPr lang="uk-UA" sz="2000" dirty="0"/>
              <a:t>зовнішнього слухового ходу. </a:t>
            </a:r>
            <a:endParaRPr lang="uk-UA" sz="2000" dirty="0" smtClean="0"/>
          </a:p>
          <a:p>
            <a:r>
              <a:rPr lang="uk-UA" sz="2000" u="sng" dirty="0" smtClean="0"/>
              <a:t>Передня </a:t>
            </a:r>
            <a:r>
              <a:rPr lang="uk-UA" sz="2000" u="sng" dirty="0"/>
              <a:t>гілка </a:t>
            </a:r>
            <a:r>
              <a:rPr lang="uk-UA" sz="2000" dirty="0"/>
              <a:t>йде косо вперед та іннервує шкіру привушно-жувальної ділянки.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2391" y="404664"/>
            <a:ext cx="4135385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sz="2000" b="1" i="1" dirty="0">
                <a:solidFill>
                  <a:prstClr val="black"/>
                </a:solidFill>
              </a:rPr>
              <a:t>Малий потиличний нерв (n. </a:t>
            </a:r>
            <a:r>
              <a:rPr lang="uk-UA" sz="2000" b="1" i="1" dirty="0" err="1">
                <a:solidFill>
                  <a:prstClr val="black"/>
                </a:solidFill>
              </a:rPr>
              <a:t>occipitalis</a:t>
            </a:r>
            <a:r>
              <a:rPr lang="uk-UA" sz="2000" b="1" i="1" dirty="0">
                <a:solidFill>
                  <a:prstClr val="black"/>
                </a:solidFill>
              </a:rPr>
              <a:t> </a:t>
            </a:r>
            <a:r>
              <a:rPr lang="uk-UA" sz="2000" b="1" i="1" dirty="0" err="1">
                <a:solidFill>
                  <a:prstClr val="black"/>
                </a:solidFill>
              </a:rPr>
              <a:t>minor</a:t>
            </a:r>
            <a:r>
              <a:rPr lang="uk-UA" sz="2000" b="1" i="1" dirty="0">
                <a:solidFill>
                  <a:prstClr val="black"/>
                </a:solidFill>
              </a:rPr>
              <a:t>)</a:t>
            </a:r>
            <a:r>
              <a:rPr lang="uk-UA" sz="2000" dirty="0">
                <a:solidFill>
                  <a:prstClr val="black"/>
                </a:solidFill>
              </a:rPr>
              <a:t> </a:t>
            </a:r>
            <a:r>
              <a:rPr lang="uk-UA" sz="2000" dirty="0" smtClean="0">
                <a:solidFill>
                  <a:prstClr val="black"/>
                </a:solidFill>
              </a:rPr>
              <a:t>утворюється </a:t>
            </a:r>
            <a:r>
              <a:rPr lang="uk-UA" sz="2000" dirty="0">
                <a:solidFill>
                  <a:prstClr val="black"/>
                </a:solidFill>
              </a:rPr>
              <a:t>з волокон С2 і С3. </a:t>
            </a:r>
            <a:endParaRPr lang="uk-UA" sz="2000" dirty="0" smtClean="0">
              <a:solidFill>
                <a:prstClr val="black"/>
              </a:solidFill>
            </a:endParaRPr>
          </a:p>
          <a:p>
            <a:pPr lvl="0"/>
            <a:r>
              <a:rPr lang="uk-UA" sz="2000" dirty="0" smtClean="0">
                <a:solidFill>
                  <a:prstClr val="black"/>
                </a:solidFill>
              </a:rPr>
              <a:t>Поділяється </a:t>
            </a:r>
            <a:r>
              <a:rPr lang="uk-UA" sz="2000" dirty="0">
                <a:solidFill>
                  <a:prstClr val="black"/>
                </a:solidFill>
              </a:rPr>
              <a:t>на дві гілки, які розгалужуються у шкірі позаду і над вушною </a:t>
            </a:r>
            <a:r>
              <a:rPr lang="uk-UA" sz="2000" dirty="0" smtClean="0">
                <a:solidFill>
                  <a:prstClr val="black"/>
                </a:solidFill>
              </a:rPr>
              <a:t>раковиною</a:t>
            </a:r>
            <a:r>
              <a:rPr lang="uk-UA" sz="2000" dirty="0">
                <a:solidFill>
                  <a:prstClr val="black"/>
                </a:solidFill>
              </a:rPr>
              <a:t> </a:t>
            </a:r>
            <a:r>
              <a:rPr lang="uk-UA" sz="2000" dirty="0" smtClean="0">
                <a:solidFill>
                  <a:prstClr val="black"/>
                </a:solidFill>
              </a:rPr>
              <a:t>та іннервують її.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5"/>
            <a:ext cx="6696744" cy="612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017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5382"/>
            <a:ext cx="514806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4221087"/>
            <a:ext cx="8064458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i="1" dirty="0" smtClean="0"/>
              <a:t>Надключичні </a:t>
            </a:r>
            <a:r>
              <a:rPr lang="uk-UA" b="1" i="1" dirty="0"/>
              <a:t>нерви (</a:t>
            </a:r>
            <a:r>
              <a:rPr lang="uk-UA" b="1" i="1" dirty="0" err="1"/>
              <a:t>nn</a:t>
            </a:r>
            <a:r>
              <a:rPr lang="uk-UA" b="1" i="1" dirty="0"/>
              <a:t>. </a:t>
            </a:r>
            <a:r>
              <a:rPr lang="uk-UA" b="1" i="1" dirty="0" err="1"/>
              <a:t>supraclaviculares</a:t>
            </a:r>
            <a:r>
              <a:rPr lang="uk-UA" b="1" i="1" dirty="0"/>
              <a:t>)</a:t>
            </a:r>
            <a:r>
              <a:rPr lang="uk-UA" dirty="0"/>
              <a:t> </a:t>
            </a:r>
            <a:r>
              <a:rPr lang="uk-UA" dirty="0" smtClean="0"/>
              <a:t>походять </a:t>
            </a:r>
            <a:r>
              <a:rPr lang="uk-UA" dirty="0"/>
              <a:t>з С4 (частково С3) і віялоподібно йдуть </a:t>
            </a:r>
            <a:r>
              <a:rPr lang="uk-UA" dirty="0" smtClean="0"/>
              <a:t>вниз під </a:t>
            </a:r>
            <a:r>
              <a:rPr lang="uk-UA" dirty="0"/>
              <a:t>підшкірним м’язом </a:t>
            </a:r>
            <a:r>
              <a:rPr lang="uk-UA" dirty="0" smtClean="0"/>
              <a:t>у </a:t>
            </a:r>
            <a:r>
              <a:rPr lang="uk-UA" i="1" dirty="0" err="1"/>
              <a:t>fossa</a:t>
            </a:r>
            <a:r>
              <a:rPr lang="uk-UA" i="1" dirty="0"/>
              <a:t> </a:t>
            </a:r>
            <a:r>
              <a:rPr lang="uk-UA" i="1" dirty="0" err="1"/>
              <a:t>supraclavicularis</a:t>
            </a:r>
            <a:r>
              <a:rPr lang="uk-UA" i="1" dirty="0"/>
              <a:t> </a:t>
            </a:r>
            <a:r>
              <a:rPr lang="uk-UA" i="1" dirty="0" err="1"/>
              <a:t>major</a:t>
            </a:r>
            <a:r>
              <a:rPr lang="uk-UA" dirty="0"/>
              <a:t>, де розгалужуються на </a:t>
            </a:r>
            <a:r>
              <a:rPr lang="uk-UA" dirty="0" err="1"/>
              <a:t>присередні</a:t>
            </a:r>
            <a:r>
              <a:rPr lang="uk-UA" dirty="0"/>
              <a:t>, проміжні та бічні надключичні нерви. </a:t>
            </a:r>
            <a:endParaRPr lang="uk-UA" dirty="0" smtClean="0"/>
          </a:p>
          <a:p>
            <a:r>
              <a:rPr lang="uk-UA" i="1" dirty="0" err="1" smtClean="0"/>
              <a:t>Присередні</a:t>
            </a:r>
            <a:r>
              <a:rPr lang="uk-UA" i="1" dirty="0" smtClean="0"/>
              <a:t> </a:t>
            </a:r>
            <a:r>
              <a:rPr lang="uk-UA" i="1" dirty="0"/>
              <a:t>надключичні нерви (</a:t>
            </a:r>
            <a:r>
              <a:rPr lang="uk-UA" i="1" dirty="0" err="1"/>
              <a:t>nn</a:t>
            </a:r>
            <a:r>
              <a:rPr lang="uk-UA" i="1" dirty="0"/>
              <a:t>. </a:t>
            </a:r>
            <a:r>
              <a:rPr lang="uk-UA" i="1" dirty="0" err="1"/>
              <a:t>supraclaviculares</a:t>
            </a:r>
            <a:r>
              <a:rPr lang="uk-UA" i="1" dirty="0"/>
              <a:t> </a:t>
            </a:r>
            <a:r>
              <a:rPr lang="uk-UA" i="1" dirty="0" err="1"/>
              <a:t>mediales</a:t>
            </a:r>
            <a:r>
              <a:rPr lang="uk-UA" i="1" dirty="0"/>
              <a:t>)</a:t>
            </a:r>
            <a:r>
              <a:rPr lang="uk-UA" dirty="0"/>
              <a:t> </a:t>
            </a:r>
            <a:r>
              <a:rPr lang="uk-UA" dirty="0" smtClean="0"/>
              <a:t>іннервують </a:t>
            </a:r>
            <a:r>
              <a:rPr lang="uk-UA" dirty="0"/>
              <a:t>шкіру великої надключичної ямки і шкіру під </a:t>
            </a:r>
            <a:r>
              <a:rPr lang="uk-UA" dirty="0" err="1"/>
              <a:t>присередньою</a:t>
            </a:r>
            <a:r>
              <a:rPr lang="uk-UA" dirty="0"/>
              <a:t> третиною ключиці. </a:t>
            </a:r>
            <a:endParaRPr lang="uk-UA" dirty="0" smtClean="0"/>
          </a:p>
          <a:p>
            <a:r>
              <a:rPr lang="uk-UA" i="1" dirty="0" smtClean="0"/>
              <a:t>Проміжні </a:t>
            </a:r>
            <a:r>
              <a:rPr lang="uk-UA" i="1" dirty="0"/>
              <a:t>надключичні нерви (</a:t>
            </a:r>
            <a:r>
              <a:rPr lang="uk-UA" i="1" dirty="0" err="1"/>
              <a:t>nn</a:t>
            </a:r>
            <a:r>
              <a:rPr lang="uk-UA" i="1" dirty="0"/>
              <a:t>. </a:t>
            </a:r>
            <a:r>
              <a:rPr lang="uk-UA" i="1" dirty="0" err="1"/>
              <a:t>supraclaviculares</a:t>
            </a:r>
            <a:r>
              <a:rPr lang="uk-UA" i="1" dirty="0"/>
              <a:t> </a:t>
            </a:r>
            <a:r>
              <a:rPr lang="uk-UA" i="1" dirty="0" err="1"/>
              <a:t>intermedii</a:t>
            </a:r>
            <a:r>
              <a:rPr lang="uk-UA" i="1" dirty="0"/>
              <a:t>)</a:t>
            </a:r>
            <a:r>
              <a:rPr lang="uk-UA" dirty="0"/>
              <a:t> </a:t>
            </a:r>
            <a:r>
              <a:rPr lang="uk-UA" dirty="0" smtClean="0"/>
              <a:t>іннервують </a:t>
            </a:r>
            <a:r>
              <a:rPr lang="uk-UA" dirty="0"/>
              <a:t>шкіру великої надключичної ямки та шкіру в ділянці великого грудного м’яза. </a:t>
            </a:r>
            <a:endParaRPr lang="uk-UA" dirty="0" smtClean="0"/>
          </a:p>
          <a:p>
            <a:r>
              <a:rPr lang="uk-UA" i="1" dirty="0" smtClean="0"/>
              <a:t>Бічні </a:t>
            </a:r>
            <a:r>
              <a:rPr lang="uk-UA" i="1" dirty="0"/>
              <a:t>надключичні нерви (</a:t>
            </a:r>
            <a:r>
              <a:rPr lang="uk-UA" i="1" dirty="0" err="1"/>
              <a:t>nn</a:t>
            </a:r>
            <a:r>
              <a:rPr lang="uk-UA" i="1" dirty="0"/>
              <a:t>. </a:t>
            </a:r>
            <a:r>
              <a:rPr lang="uk-UA" i="1" dirty="0" err="1"/>
              <a:t>supraclaviculares</a:t>
            </a:r>
            <a:r>
              <a:rPr lang="uk-UA" i="1" dirty="0"/>
              <a:t> </a:t>
            </a:r>
            <a:r>
              <a:rPr lang="uk-UA" i="1" dirty="0" err="1"/>
              <a:t>laterales</a:t>
            </a:r>
            <a:r>
              <a:rPr lang="uk-UA" i="1" dirty="0"/>
              <a:t>)</a:t>
            </a:r>
            <a:r>
              <a:rPr lang="uk-UA" dirty="0"/>
              <a:t> іннервують </a:t>
            </a:r>
            <a:r>
              <a:rPr lang="uk-UA" dirty="0" smtClean="0"/>
              <a:t>шкіру, </a:t>
            </a:r>
            <a:r>
              <a:rPr lang="uk-UA" dirty="0"/>
              <a:t>яка вкриває </a:t>
            </a:r>
            <a:r>
              <a:rPr lang="uk-UA" i="1" dirty="0"/>
              <a:t>m. </a:t>
            </a:r>
            <a:r>
              <a:rPr lang="uk-UA" i="1" dirty="0" err="1"/>
              <a:t>deltoideus</a:t>
            </a:r>
            <a:r>
              <a:rPr lang="uk-UA" dirty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942" y="116632"/>
            <a:ext cx="3887994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b="1" i="1" dirty="0">
                <a:solidFill>
                  <a:prstClr val="black"/>
                </a:solidFill>
              </a:rPr>
              <a:t>Поперечний нерв шиї (n. </a:t>
            </a:r>
            <a:r>
              <a:rPr lang="uk-UA" b="1" i="1" dirty="0" err="1">
                <a:solidFill>
                  <a:prstClr val="black"/>
                </a:solidFill>
              </a:rPr>
              <a:t>transversus</a:t>
            </a:r>
            <a:r>
              <a:rPr lang="uk-UA" b="1" i="1" dirty="0">
                <a:solidFill>
                  <a:prstClr val="black"/>
                </a:solidFill>
              </a:rPr>
              <a:t> </a:t>
            </a:r>
            <a:r>
              <a:rPr lang="uk-UA" b="1" i="1" dirty="0" err="1">
                <a:solidFill>
                  <a:prstClr val="black"/>
                </a:solidFill>
              </a:rPr>
              <a:t>colli</a:t>
            </a:r>
            <a:r>
              <a:rPr lang="uk-UA" b="1" i="1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 складається з волокон </a:t>
            </a:r>
            <a:r>
              <a:rPr lang="uk-UA" dirty="0" smtClean="0">
                <a:solidFill>
                  <a:prstClr val="black"/>
                </a:solidFill>
              </a:rPr>
              <a:t>С3. </a:t>
            </a:r>
          </a:p>
          <a:p>
            <a:pPr lvl="0"/>
            <a:r>
              <a:rPr lang="uk-UA" dirty="0" smtClean="0">
                <a:solidFill>
                  <a:prstClr val="black"/>
                </a:solidFill>
              </a:rPr>
              <a:t>Нерв </a:t>
            </a:r>
            <a:r>
              <a:rPr lang="uk-UA" dirty="0">
                <a:solidFill>
                  <a:prstClr val="black"/>
                </a:solidFill>
              </a:rPr>
              <a:t>поділяється на верхні та нижні гілки, які проходять через підшкірний м’яз шиї, але не іннервують його і йдуть до шкіри передніх відділів шиї. </a:t>
            </a:r>
            <a:endParaRPr lang="uk-UA" dirty="0" smtClean="0">
              <a:solidFill>
                <a:prstClr val="black"/>
              </a:solidFill>
            </a:endParaRPr>
          </a:p>
          <a:p>
            <a:pPr lvl="0"/>
            <a:r>
              <a:rPr lang="uk-UA" i="1" dirty="0" smtClean="0">
                <a:solidFill>
                  <a:prstClr val="black"/>
                </a:solidFill>
              </a:rPr>
              <a:t>Верхні </a:t>
            </a:r>
            <a:r>
              <a:rPr lang="uk-UA" i="1" dirty="0">
                <a:solidFill>
                  <a:prstClr val="black"/>
                </a:solidFill>
              </a:rPr>
              <a:t>гілки</a:t>
            </a:r>
            <a:r>
              <a:rPr lang="uk-UA" dirty="0">
                <a:solidFill>
                  <a:prstClr val="black"/>
                </a:solidFill>
              </a:rPr>
              <a:t> </a:t>
            </a:r>
            <a:r>
              <a:rPr lang="uk-UA" i="1" dirty="0">
                <a:solidFill>
                  <a:prstClr val="black"/>
                </a:solidFill>
              </a:rPr>
              <a:t>(</a:t>
            </a:r>
            <a:r>
              <a:rPr lang="uk-UA" i="1" dirty="0" err="1">
                <a:solidFill>
                  <a:prstClr val="black"/>
                </a:solidFill>
              </a:rPr>
              <a:t>rr</a:t>
            </a:r>
            <a:r>
              <a:rPr lang="uk-UA" i="1" dirty="0">
                <a:solidFill>
                  <a:prstClr val="black"/>
                </a:solidFill>
              </a:rPr>
              <a:t>. </a:t>
            </a:r>
            <a:r>
              <a:rPr lang="uk-UA" i="1" dirty="0" err="1">
                <a:solidFill>
                  <a:prstClr val="black"/>
                </a:solidFill>
              </a:rPr>
              <a:t>superiores</a:t>
            </a:r>
            <a:r>
              <a:rPr lang="uk-UA" i="1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 іннервують шкіру шиї вище рівня під’язикової </a:t>
            </a:r>
            <a:r>
              <a:rPr lang="uk-UA" dirty="0" smtClean="0">
                <a:solidFill>
                  <a:prstClr val="black"/>
                </a:solidFill>
              </a:rPr>
              <a:t>кістки. </a:t>
            </a:r>
          </a:p>
          <a:p>
            <a:pPr lvl="0"/>
            <a:r>
              <a:rPr lang="uk-UA" i="1" dirty="0" smtClean="0">
                <a:solidFill>
                  <a:prstClr val="black"/>
                </a:solidFill>
              </a:rPr>
              <a:t>Нижні </a:t>
            </a:r>
            <a:r>
              <a:rPr lang="uk-UA" i="1" dirty="0">
                <a:solidFill>
                  <a:prstClr val="black"/>
                </a:solidFill>
              </a:rPr>
              <a:t>гілки (</a:t>
            </a:r>
            <a:r>
              <a:rPr lang="uk-UA" i="1" dirty="0" err="1">
                <a:solidFill>
                  <a:prstClr val="black"/>
                </a:solidFill>
              </a:rPr>
              <a:t>rr</a:t>
            </a:r>
            <a:r>
              <a:rPr lang="uk-UA" i="1" dirty="0">
                <a:solidFill>
                  <a:prstClr val="black"/>
                </a:solidFill>
              </a:rPr>
              <a:t>. </a:t>
            </a:r>
            <a:r>
              <a:rPr lang="uk-UA" i="1" dirty="0" err="1">
                <a:solidFill>
                  <a:prstClr val="black"/>
                </a:solidFill>
              </a:rPr>
              <a:t>inferiores</a:t>
            </a:r>
            <a:r>
              <a:rPr lang="uk-UA" i="1" dirty="0">
                <a:solidFill>
                  <a:prstClr val="black"/>
                </a:solidFill>
              </a:rPr>
              <a:t>) </a:t>
            </a:r>
            <a:r>
              <a:rPr lang="uk-UA" dirty="0">
                <a:solidFill>
                  <a:prstClr val="black"/>
                </a:solidFill>
              </a:rPr>
              <a:t>іннервують шкіру нижче під’язикової кістки. </a:t>
            </a:r>
            <a:endParaRPr lang="uk-UA" dirty="0" smtClean="0">
              <a:solidFill>
                <a:prstClr val="black"/>
              </a:solidFill>
            </a:endParaRPr>
          </a:p>
          <a:p>
            <a:pPr lvl="0"/>
            <a:r>
              <a:rPr lang="uk-UA" dirty="0" smtClean="0">
                <a:solidFill>
                  <a:prstClr val="black"/>
                </a:solidFill>
              </a:rPr>
              <a:t>Поперечний </a:t>
            </a:r>
            <a:r>
              <a:rPr lang="uk-UA" dirty="0">
                <a:solidFill>
                  <a:prstClr val="black"/>
                </a:solidFill>
              </a:rPr>
              <a:t>нерв шиї </a:t>
            </a:r>
            <a:r>
              <a:rPr lang="uk-UA" dirty="0" err="1">
                <a:solidFill>
                  <a:prstClr val="black"/>
                </a:solidFill>
              </a:rPr>
              <a:t>анастомозує</a:t>
            </a:r>
            <a:r>
              <a:rPr lang="uk-UA" dirty="0">
                <a:solidFill>
                  <a:prstClr val="black"/>
                </a:solidFill>
              </a:rPr>
              <a:t> з шийною гілкою лицьового нерва, </a:t>
            </a:r>
            <a:r>
              <a:rPr lang="uk-UA" dirty="0" smtClean="0">
                <a:solidFill>
                  <a:prstClr val="black"/>
                </a:solidFill>
              </a:rPr>
              <a:t>яка </a:t>
            </a:r>
            <a:r>
              <a:rPr lang="uk-UA" dirty="0">
                <a:solidFill>
                  <a:prstClr val="black"/>
                </a:solidFill>
              </a:rPr>
              <a:t>іннервують підшкірний м'яз шиї.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Зони іннервації чутливих нервів шийного сплетення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Картинки по запросу шейное сплетение анатом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36" y="1340768"/>
            <a:ext cx="4670712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6124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32529</TotalTime>
  <Words>3023</Words>
  <Application>Microsoft Office PowerPoint</Application>
  <PresentationFormat>Экран (4:3)</PresentationFormat>
  <Paragraphs>187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Тема: Спинномозкові сплетення і периферичні нерви </vt:lpstr>
      <vt:lpstr>Презентация PowerPoint</vt:lpstr>
      <vt:lpstr>Шийне сплетення (plexus cervicalis)</vt:lpstr>
      <vt:lpstr>Презентация PowerPoint</vt:lpstr>
      <vt:lpstr>Чутливі нерви шийного сплетення</vt:lpstr>
      <vt:lpstr>Презентация PowerPoint</vt:lpstr>
      <vt:lpstr>Презентация PowerPoint</vt:lpstr>
      <vt:lpstr>Презентация PowerPoint</vt:lpstr>
      <vt:lpstr>Зони іннервації чутливих нервів шийного сплетення </vt:lpstr>
      <vt:lpstr>Рухові нерви шийного сплетення</vt:lpstr>
      <vt:lpstr>Презентация PowerPoint</vt:lpstr>
      <vt:lpstr>Презентация PowerPoint</vt:lpstr>
      <vt:lpstr>Презентация PowerPoint</vt:lpstr>
      <vt:lpstr>Змішана гілка шийного сплетення - діафрагмовий нерв (n. phrenicus) </vt:lpstr>
      <vt:lpstr>Презентация PowerPoint</vt:lpstr>
      <vt:lpstr>Плечове сплетення (plexus brachialis) </vt:lpstr>
      <vt:lpstr>Надключична частина  (pars supraclavicularis) плечового сплетення</vt:lpstr>
      <vt:lpstr>Короткі гілки надключичної частини плечового сплетення </vt:lpstr>
      <vt:lpstr>Підключична частина  (pars infraclavicularis) плечового сплетення</vt:lpstr>
      <vt:lpstr>Короткі та довгі гілки підключичної частини плечового сплетення </vt:lpstr>
      <vt:lpstr>Презентация PowerPoint</vt:lpstr>
      <vt:lpstr>Формування плечового сплетення</vt:lpstr>
      <vt:lpstr>Короткі та довгі гілки плечового сплетення</vt:lpstr>
      <vt:lpstr>Довгі (кінцеві гілки) плечового сплетення</vt:lpstr>
      <vt:lpstr>Ліктьовий нерв (n. ulnaris)</vt:lpstr>
      <vt:lpstr>Презентация PowerPoint</vt:lpstr>
      <vt:lpstr>Серединний нерв (n. medianus)</vt:lpstr>
      <vt:lpstr>Презентация PowerPoint</vt:lpstr>
      <vt:lpstr>Презентация PowerPoint</vt:lpstr>
      <vt:lpstr>Променевий нерв (n. radialis)</vt:lpstr>
      <vt:lpstr>Презентация PowerPoint</vt:lpstr>
      <vt:lpstr>Презентация PowerPoint</vt:lpstr>
      <vt:lpstr>Презентация PowerPoint</vt:lpstr>
      <vt:lpstr>Передні гілки грудних спинномозкових нервів</vt:lpstr>
      <vt:lpstr>Передні гілки грудних спинномозкових нервів (rami ventrales, s. anteriores)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Tanya</cp:lastModifiedBy>
  <cp:revision>328</cp:revision>
  <dcterms:created xsi:type="dcterms:W3CDTF">2018-05-13T13:54:44Z</dcterms:created>
  <dcterms:modified xsi:type="dcterms:W3CDTF">2020-05-17T01:42:14Z</dcterms:modified>
</cp:coreProperties>
</file>